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2" r:id="rId4"/>
    <p:sldId id="300" r:id="rId5"/>
    <p:sldId id="273" r:id="rId6"/>
    <p:sldId id="284" r:id="rId7"/>
    <p:sldId id="299" r:id="rId8"/>
    <p:sldId id="301" r:id="rId9"/>
    <p:sldId id="278" r:id="rId10"/>
    <p:sldId id="276" r:id="rId11"/>
    <p:sldId id="277" r:id="rId12"/>
    <p:sldId id="282" r:id="rId13"/>
    <p:sldId id="302" r:id="rId14"/>
    <p:sldId id="295" r:id="rId15"/>
    <p:sldId id="296" r:id="rId16"/>
    <p:sldId id="29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ДТ" initials="Д" lastIdx="2" clrIdx="0">
    <p:extLst>
      <p:ext uri="{19B8F6BF-5375-455C-9EA6-DF929625EA0E}">
        <p15:presenceInfo xmlns:p15="http://schemas.microsoft.com/office/powerpoint/2012/main" userId="ДД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/>
            </a:pPr>
            <a:r>
              <a:rPr lang="ru-RU" sz="2400" u="sng" dirty="0"/>
              <a:t>Реализация программ </a:t>
            </a:r>
          </a:p>
          <a:p>
            <a:pPr>
              <a:defRPr sz="2400" u="sng"/>
            </a:pPr>
            <a:r>
              <a:rPr lang="ru-RU" sz="2400" u="sng" dirty="0"/>
              <a:t>по направленностям</a:t>
            </a:r>
          </a:p>
        </c:rich>
      </c:tx>
      <c:layout>
        <c:manualLayout>
          <c:xMode val="edge"/>
          <c:yMode val="edge"/>
          <c:x val="0.4992445559609171"/>
          <c:y val="7.98738092368321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0704073380106767"/>
          <c:w val="0.61303560913527388"/>
          <c:h val="0.892959266198932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Реализация программ по направленностям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47-4E2D-8BB7-7D20E708DF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47-4E2D-8BB7-7D20E708DF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47-4E2D-8BB7-7D20E708DF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47-4E2D-8BB7-7D20E708DF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47-4E2D-8BB7-7D20E708D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•      Техническая</c:v>
                </c:pt>
                <c:pt idx="1">
                  <c:v>•      Естественно-научная               </c:v>
                </c:pt>
                <c:pt idx="2">
                  <c:v>•      Туристско-краеведческая        </c:v>
                </c:pt>
                <c:pt idx="3">
                  <c:v>•      Художественная                       </c:v>
                </c:pt>
                <c:pt idx="4">
                  <c:v>•      Социально-гуманитарная     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0.08</c:v>
                </c:pt>
                <c:pt idx="1">
                  <c:v>0.08</c:v>
                </c:pt>
                <c:pt idx="2">
                  <c:v>0.03</c:v>
                </c:pt>
                <c:pt idx="3">
                  <c:v>0.7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47-4E2D-8BB7-7D20E708D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27860555861787"/>
          <c:y val="0.24335593724087756"/>
          <c:w val="0.39514327968357316"/>
          <c:h val="0.70131620283396756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1685303514377E-2"/>
          <c:y val="8.6579752109216847E-3"/>
          <c:w val="0.68277594337033265"/>
          <c:h val="0.664172366879086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E-433F-97B2-025216F75433}"/>
                </c:ext>
              </c:extLst>
            </c:dLbl>
            <c:dLbl>
              <c:idx val="1"/>
              <c:layout>
                <c:manualLayout>
                  <c:x val="9.2592592592592657E-3"/>
                  <c:y val="-1.122413064357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E-433F-97B2-025216F75433}"/>
                </c:ext>
              </c:extLst>
            </c:dLbl>
            <c:dLbl>
              <c:idx val="2"/>
              <c:layout>
                <c:manualLayout>
                  <c:x val="1.3888888888888897E-2"/>
                  <c:y val="-1.122413064357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E-433F-97B2-025216F75433}"/>
                </c:ext>
              </c:extLst>
            </c:dLbl>
            <c:dLbl>
              <c:idx val="3"/>
              <c:layout>
                <c:manualLayout>
                  <c:x val="7.716049382716054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1E-433F-97B2-025216F75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5-6 лет </c:v>
                </c:pt>
                <c:pt idx="1">
                  <c:v>7-9 лет</c:v>
                </c:pt>
                <c:pt idx="2">
                  <c:v>10-14 лет </c:v>
                </c:pt>
                <c:pt idx="3">
                  <c:v>15-17лет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364</c:v>
                </c:pt>
                <c:pt idx="2">
                  <c:v>616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1E-433F-97B2-025216F754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2981120241977099E-2"/>
                  <c:y val="-1.991853493249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1E-433F-97B2-025216F75433}"/>
                </c:ext>
              </c:extLst>
            </c:dLbl>
            <c:dLbl>
              <c:idx val="2"/>
              <c:layout>
                <c:manualLayout>
                  <c:x val="1.0802469135802475E-2"/>
                  <c:y val="2.806032660894488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1E-433F-97B2-025216F75433}"/>
                </c:ext>
              </c:extLst>
            </c:dLbl>
            <c:dLbl>
              <c:idx val="3"/>
              <c:layout>
                <c:manualLayout>
                  <c:x val="9.2592592592592657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1E-433F-97B2-025216F75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5-6 лет </c:v>
                </c:pt>
                <c:pt idx="1">
                  <c:v>7-9 лет</c:v>
                </c:pt>
                <c:pt idx="2">
                  <c:v>10-14 лет </c:v>
                </c:pt>
                <c:pt idx="3">
                  <c:v>15-17лет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106</c:v>
                </c:pt>
                <c:pt idx="1">
                  <c:v>396</c:v>
                </c:pt>
                <c:pt idx="2">
                  <c:v>598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1E-433F-97B2-025216F754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5-6 лет </c:v>
                </c:pt>
                <c:pt idx="1">
                  <c:v>7-9 лет</c:v>
                </c:pt>
                <c:pt idx="2">
                  <c:v>10-14 лет </c:v>
                </c:pt>
                <c:pt idx="3">
                  <c:v>15-17лет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9-AF1E-433F-97B2-025216F75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4696320"/>
        <c:axId val="134702208"/>
        <c:axId val="0"/>
      </c:bar3DChart>
      <c:catAx>
        <c:axId val="13469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702208"/>
        <c:crosses val="autoZero"/>
        <c:auto val="1"/>
        <c:lblAlgn val="ctr"/>
        <c:lblOffset val="100"/>
        <c:noMultiLvlLbl val="0"/>
      </c:catAx>
      <c:valAx>
        <c:axId val="1347022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469632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2637223740983519"/>
          <c:y val="0.18055965866237006"/>
          <c:w val="0.25598767058616867"/>
          <c:h val="0.187408955839895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9600119450898"/>
          <c:y val="2.4363608730809731E-2"/>
          <c:w val="0.78595752027399046"/>
          <c:h val="0.74789063363525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базе школ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2021-2022 уч.г.</c:v>
                </c:pt>
                <c:pt idx="1">
                  <c:v>2022-2023 уч.г.</c:v>
                </c:pt>
                <c:pt idx="2">
                  <c:v>2021-2022 уч.г</c:v>
                </c:pt>
                <c:pt idx="3">
                  <c:v>2022-2023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</c:v>
                </c:pt>
                <c:pt idx="1">
                  <c:v>132</c:v>
                </c:pt>
                <c:pt idx="2">
                  <c:v>1610</c:v>
                </c:pt>
                <c:pt idx="3">
                  <c:v>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8-4523-AEBE-E2B16E130D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базе Вихоревки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2021-2022 уч.г.</c:v>
                </c:pt>
                <c:pt idx="1">
                  <c:v>2022-2023 уч.г.</c:v>
                </c:pt>
                <c:pt idx="2">
                  <c:v>2021-2022 уч.г</c:v>
                </c:pt>
                <c:pt idx="3">
                  <c:v>2022-2023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65</c:v>
                </c:pt>
                <c:pt idx="2">
                  <c:v>885</c:v>
                </c:pt>
                <c:pt idx="3">
                  <c:v>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8-4523-AEBE-E2B16E130D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обучающихся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8-4523-AEBE-E2B16E130D4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8-4523-AEBE-E2B16E130D4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8-4523-AEBE-E2B16E130D4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8-4523-AEBE-E2B16E130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2021-2022 уч.г.</c:v>
                </c:pt>
                <c:pt idx="1">
                  <c:v>2022-2023 уч.г.</c:v>
                </c:pt>
                <c:pt idx="2">
                  <c:v>2021-2022 уч.г</c:v>
                </c:pt>
                <c:pt idx="3">
                  <c:v>2022-2023 уч.г.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197</c:v>
                </c:pt>
                <c:pt idx="1">
                  <c:v>197</c:v>
                </c:pt>
                <c:pt idx="2">
                  <c:v>2495</c:v>
                </c:pt>
                <c:pt idx="3">
                  <c:v>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8-4523-AEBE-E2B16E130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771008"/>
        <c:axId val="85772544"/>
        <c:axId val="0"/>
      </c:bar3DChart>
      <c:catAx>
        <c:axId val="857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772544"/>
        <c:crosses val="autoZero"/>
        <c:auto val="1"/>
        <c:lblAlgn val="ctr"/>
        <c:lblOffset val="100"/>
        <c:noMultiLvlLbl val="0"/>
      </c:catAx>
      <c:valAx>
        <c:axId val="857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77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26791530184683"/>
          <c:y val="1.6161567682972944E-2"/>
          <c:w val="0.18673206474190737"/>
          <c:h val="0.805034955525692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5563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33-429C-973F-2A9B5D5A90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1752чел.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33-429C-973F-2A9B5D5A9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Всего обучающихся- школьников в районе</c:v>
                </c:pt>
                <c:pt idx="1">
                  <c:v>обучающихся-школьников в МБУ ДО "ДДТ"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5563</c:v>
                </c:pt>
                <c:pt idx="1">
                  <c:v>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3-429C-973F-2A9B5D5A9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8173237588334525"/>
          <c:y val="0.32514504047033504"/>
          <c:w val="0.40427496481856812"/>
          <c:h val="0.57053350754844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4477261153426488"/>
                  <c:y val="-0.23244165584666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3382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78-4BD0-9F0D-7B433D608E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 196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78-4BD0-9F0D-7B433D608EC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78-4BD0-9F0D-7B433D608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всего дошкольников в районе</c:v>
                </c:pt>
                <c:pt idx="1">
                  <c:v>обучающихся дошкольников МБУ ДО ДДТ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3382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78-4BD0-9F0D-7B433D608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298405521863518"/>
          <c:y val="0.16288497125427803"/>
          <c:w val="0.33001388120565589"/>
          <c:h val="0.718306070584499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sng"/>
            </a:pPr>
            <a:r>
              <a:rPr lang="ru-RU" sz="2400" u="sng" baseline="0" dirty="0"/>
              <a:t>Охват обучающихся по направленностям</a:t>
            </a:r>
            <a:endParaRPr lang="ru-RU" sz="2400" u="sng" dirty="0"/>
          </a:p>
        </c:rich>
      </c:tx>
      <c:layout>
        <c:manualLayout>
          <c:xMode val="edge"/>
          <c:yMode val="edge"/>
          <c:x val="6.7180256173127298E-2"/>
          <c:y val="4.251193498990913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222013239706902E-2"/>
          <c:y val="6.6123404509125613E-2"/>
          <c:w val="0.93967802861592542"/>
          <c:h val="0.451517070504690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95-4CB3-AFBA-FC58F665D9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95-4CB3-AFBA-FC58F665D9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95-4CB3-AFBA-FC58F665D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Техническая </c:v>
                </c:pt>
                <c:pt idx="1">
                  <c:v>Естественно-научная </c:v>
                </c:pt>
                <c:pt idx="2">
                  <c:v>Туристско-краеведческая </c:v>
                </c:pt>
                <c:pt idx="3">
                  <c:v>Художественная   </c:v>
                </c:pt>
                <c:pt idx="4">
                  <c:v>Социально-гуманитарная  </c:v>
                </c:pt>
                <c:pt idx="5">
                  <c:v>Всего детей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61</c:v>
                </c:pt>
                <c:pt idx="1">
                  <c:v>255</c:v>
                </c:pt>
                <c:pt idx="2">
                  <c:v>89</c:v>
                </c:pt>
                <c:pt idx="3">
                  <c:v>392</c:v>
                </c:pt>
                <c:pt idx="4">
                  <c:v>102</c:v>
                </c:pt>
                <c:pt idx="5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D-4022-B376-6F50D4EA4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Вихоревка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2213130165024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7D-4022-B376-6F50D4EA47D8}"/>
                </c:ext>
              </c:extLst>
            </c:dLbl>
            <c:dLbl>
              <c:idx val="1"/>
              <c:layout>
                <c:manualLayout>
                  <c:x val="2.88295958568706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7D-4022-B376-6F50D4EA47D8}"/>
                </c:ext>
              </c:extLst>
            </c:dLbl>
            <c:dLbl>
              <c:idx val="2"/>
              <c:layout>
                <c:manualLayout>
                  <c:x val="2.37420201174229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D-4022-B376-6F50D4EA47D8}"/>
                </c:ext>
              </c:extLst>
            </c:dLbl>
            <c:dLbl>
              <c:idx val="3"/>
              <c:layout>
                <c:manualLayout>
                  <c:x val="3.56130301761342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7D-4022-B376-6F50D4EA47D8}"/>
                </c:ext>
              </c:extLst>
            </c:dLbl>
            <c:dLbl>
              <c:idx val="4"/>
              <c:layout>
                <c:manualLayout>
                  <c:x val="3.0525454436686486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D-4022-B376-6F50D4EA47D8}"/>
                </c:ext>
              </c:extLst>
            </c:dLbl>
            <c:dLbl>
              <c:idx val="5"/>
              <c:layout>
                <c:manualLayout>
                  <c:x val="2.2046161537606811E-2"/>
                  <c:y val="-4.1498657011966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7D-4022-B376-6F50D4EA4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Техническая </c:v>
                </c:pt>
                <c:pt idx="1">
                  <c:v>Естественно-научная </c:v>
                </c:pt>
                <c:pt idx="2">
                  <c:v>Туристско-краеведческая </c:v>
                </c:pt>
                <c:pt idx="3">
                  <c:v>Художественная   </c:v>
                </c:pt>
                <c:pt idx="4">
                  <c:v>Социально-гуманитарная  </c:v>
                </c:pt>
                <c:pt idx="5">
                  <c:v>Всего детей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116</c:v>
                </c:pt>
                <c:pt idx="1">
                  <c:v>24</c:v>
                </c:pt>
                <c:pt idx="2">
                  <c:v>0</c:v>
                </c:pt>
                <c:pt idx="3">
                  <c:v>477</c:v>
                </c:pt>
                <c:pt idx="4">
                  <c:v>432</c:v>
                </c:pt>
                <c:pt idx="5">
                  <c:v>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7D-4022-B376-6F50D4EA4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2382592"/>
        <c:axId val="102392576"/>
        <c:axId val="0"/>
      </c:bar3DChart>
      <c:catAx>
        <c:axId val="10238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392576"/>
        <c:crosses val="autoZero"/>
        <c:auto val="1"/>
        <c:lblAlgn val="ctr"/>
        <c:lblOffset val="100"/>
        <c:noMultiLvlLbl val="0"/>
      </c:catAx>
      <c:valAx>
        <c:axId val="1023925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2382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013144380644239"/>
          <c:y val="0.22671429301769627"/>
          <c:w val="0.30607654004547447"/>
          <c:h val="5.19687864409750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ru-RU" u="sng" dirty="0"/>
              <a:t>Выполнение</a:t>
            </a:r>
            <a:r>
              <a:rPr lang="ru-RU" u="sng" baseline="0" dirty="0"/>
              <a:t> учебного плана 2022-2023 уч. год</a:t>
            </a:r>
          </a:p>
          <a:p>
            <a:pPr>
              <a:defRPr u="sng"/>
            </a:pPr>
            <a:r>
              <a:rPr lang="ru-RU" u="sng" baseline="0" dirty="0"/>
              <a:t> 1 полугодие  </a:t>
            </a:r>
          </a:p>
          <a:p>
            <a:pPr>
              <a:defRPr u="sng"/>
            </a:pPr>
            <a:endParaRPr lang="ru-RU" u="sng" dirty="0"/>
          </a:p>
        </c:rich>
      </c:tx>
      <c:layout>
        <c:manualLayout>
          <c:xMode val="edge"/>
          <c:yMode val="edge"/>
          <c:x val="0.11775259314182944"/>
          <c:y val="1.15941640881570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5854044766091"/>
          <c:y val="0.20435155453091411"/>
          <c:w val="0.81709161265712982"/>
          <c:h val="0.7714799387487312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учебных часов по  плану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330490027856998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7-49C4-9A80-CB99AD1D3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Вихоревка</c:v>
                </c:pt>
                <c:pt idx="1">
                  <c:v>Район</c:v>
                </c:pt>
                <c:pt idx="2">
                  <c:v>Всего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2732</c:v>
                </c:pt>
                <c:pt idx="1">
                  <c:v>7276</c:v>
                </c:pt>
                <c:pt idx="2">
                  <c:v>10008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7-49C4-9A80-CB99AD1D3A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 отработанное время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2600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97-49C4-9A80-CB99AD1D3A07}"/>
                </c:ext>
              </c:extLst>
            </c:dLbl>
            <c:dLbl>
              <c:idx val="1"/>
              <c:layout>
                <c:manualLayout>
                  <c:x val="-1.6330490027856998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97-49C4-9A80-CB99AD1D3A07}"/>
                </c:ext>
              </c:extLst>
            </c:dLbl>
            <c:dLbl>
              <c:idx val="2"/>
              <c:layout>
                <c:manualLayout>
                  <c:x val="1.6330490027856998E-3"/>
                  <c:y val="-1.959658803342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97-49C4-9A80-CB99AD1D3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Вихоревка</c:v>
                </c:pt>
                <c:pt idx="1">
                  <c:v>Район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2600</c:v>
                </c:pt>
                <c:pt idx="1">
                  <c:v>7138</c:v>
                </c:pt>
                <c:pt idx="2">
                  <c:v>9738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97-49C4-9A80-CB99AD1D3A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Больничные листы и сессии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221107119784965E-2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97-49C4-9A80-CB99AD1D3A07}"/>
                </c:ext>
              </c:extLst>
            </c:dLbl>
            <c:dLbl>
              <c:idx val="1"/>
              <c:layout>
                <c:manualLayout>
                  <c:x val="7.5120254128142216E-2"/>
                  <c:y val="-1.959675948214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7-49C4-9A80-CB99AD1D3A07}"/>
                </c:ext>
              </c:extLst>
            </c:dLbl>
            <c:dLbl>
              <c:idx val="2"/>
              <c:layout>
                <c:manualLayout>
                  <c:x val="3.3603133602439397E-2"/>
                  <c:y val="-4.3547973407618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270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97-49C4-9A80-CB99AD1D3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Вихоревка</c:v>
                </c:pt>
                <c:pt idx="1">
                  <c:v>Район</c:v>
                </c:pt>
                <c:pt idx="2">
                  <c:v>Всего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132</c:v>
                </c:pt>
                <c:pt idx="1">
                  <c:v>138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97-49C4-9A80-CB99AD1D3A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% выполнен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4573460990649243"/>
                  <c:y val="-1.7496536966211989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97-49C4-9A80-CB99AD1D3A07}"/>
                </c:ext>
              </c:extLst>
            </c:dLbl>
            <c:dLbl>
              <c:idx val="1"/>
              <c:layout>
                <c:manualLayout>
                  <c:x val="-0.50575695883143401"/>
                  <c:y val="-2.909070105436895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dirty="0"/>
                      <a:t>98%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97-49C4-9A80-CB99AD1D3A07}"/>
                </c:ext>
              </c:extLst>
            </c:dLbl>
            <c:dLbl>
              <c:idx val="2"/>
              <c:layout>
                <c:manualLayout>
                  <c:x val="-0.68700951786864151"/>
                  <c:y val="-1.823174695143475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97-49C4-9A80-CB99AD1D3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Вихоревка</c:v>
                </c:pt>
                <c:pt idx="1">
                  <c:v>Район</c:v>
                </c:pt>
                <c:pt idx="2">
                  <c:v>Всего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0.95</c:v>
                </c:pt>
                <c:pt idx="1">
                  <c:v>0.98399999999999999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97-49C4-9A80-CB99AD1D3A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9749248"/>
        <c:axId val="139750784"/>
        <c:axId val="0"/>
      </c:bar3DChart>
      <c:catAx>
        <c:axId val="13974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9750784"/>
        <c:crosses val="autoZero"/>
        <c:auto val="1"/>
        <c:lblAlgn val="ctr"/>
        <c:lblOffset val="100"/>
        <c:noMultiLvlLbl val="0"/>
      </c:catAx>
      <c:valAx>
        <c:axId val="13975078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39749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8078533604734479E-2"/>
          <c:y val="0.10816396521629057"/>
          <c:w val="0.92572136662189941"/>
          <c:h val="9.910667117855134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2021 - 2022 учебный год</a:t>
            </a:r>
          </a:p>
        </c:rich>
      </c:tx>
      <c:layout>
        <c:manualLayout>
          <c:xMode val="edge"/>
          <c:yMode val="edge"/>
          <c:x val="1.8091090068854475E-2"/>
          <c:y val="1.73159464869080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05387258213169"/>
          <c:y val="0.1485735477783777"/>
          <c:w val="0.59702429212556352"/>
          <c:h val="0.57763815943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2021 - 2022 учебный год</c:v>
                </c:pt>
              </c:strCache>
            </c:strRef>
          </c:tx>
          <c:explosion val="17"/>
          <c:dLbls>
            <c:dLbl>
              <c:idx val="3"/>
              <c:layout>
                <c:manualLayout>
                  <c:x val="3.5889687561241931E-2"/>
                  <c:y val="2.39621339790681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CF-40CE-8526-ECF01E8AE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год обучения </c:v>
                </c:pt>
                <c:pt idx="1">
                  <c:v>2 год обучения </c:v>
                </c:pt>
                <c:pt idx="2">
                  <c:v>3 год обучения </c:v>
                </c:pt>
                <c:pt idx="3">
                  <c:v>4 год обучения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</c:v>
                </c:pt>
                <c:pt idx="1">
                  <c:v>0.18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F-40CE-8526-ECF01E8AE4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9812127299196517"/>
          <c:y val="0.84364745641926264"/>
          <c:w val="0.70187872700803511"/>
          <c:h val="0.150902338061813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2022 - 2023 учебный год</a:t>
            </a:r>
          </a:p>
        </c:rich>
      </c:tx>
      <c:layout>
        <c:manualLayout>
          <c:xMode val="edge"/>
          <c:yMode val="edge"/>
          <c:x val="0.10161083182468558"/>
          <c:y val="7.21497770287835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59076641811167"/>
          <c:y val="0.2293812980506153"/>
          <c:w val="0.65369840260273504"/>
          <c:h val="0.63247198997947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2022 - 2023 учебный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год обучения </c:v>
                </c:pt>
                <c:pt idx="1">
                  <c:v>2 год обучения </c:v>
                </c:pt>
                <c:pt idx="2">
                  <c:v>3 год обучения </c:v>
                </c:pt>
                <c:pt idx="3">
                  <c:v>4 год обучения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3-4249-89CA-3E49AB158E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1685303514377E-2"/>
          <c:y val="4.6175867791582281E-2"/>
          <c:w val="0.67624000911256765"/>
          <c:h val="0.658400383405138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B0-4C08-BC40-E4AEE1D681AC}"/>
                </c:ext>
              </c:extLst>
            </c:dLbl>
            <c:dLbl>
              <c:idx val="1"/>
              <c:layout>
                <c:manualLayout>
                  <c:x val="9.2592592592592744E-3"/>
                  <c:y val="-1.122413064357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B0-4C08-BC40-E4AEE1D681AC}"/>
                </c:ext>
              </c:extLst>
            </c:dLbl>
            <c:dLbl>
              <c:idx val="2"/>
              <c:layout>
                <c:manualLayout>
                  <c:x val="1.3888888888888904E-2"/>
                  <c:y val="-1.122413064357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B0-4C08-BC40-E4AEE1D681AC}"/>
                </c:ext>
              </c:extLst>
            </c:dLbl>
            <c:dLbl>
              <c:idx val="3"/>
              <c:layout>
                <c:manualLayout>
                  <c:x val="7.71604938271605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B0-4C08-BC40-E4AEE1D681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5-6 лет </c:v>
                </c:pt>
                <c:pt idx="1">
                  <c:v>7-9 лет</c:v>
                </c:pt>
                <c:pt idx="2">
                  <c:v>10-14 лет </c:v>
                </c:pt>
                <c:pt idx="3">
                  <c:v>15-17лет </c:v>
                </c:pt>
                <c:pt idx="4">
                  <c:v>18 и более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282</c:v>
                </c:pt>
                <c:pt idx="2">
                  <c:v>439</c:v>
                </c:pt>
                <c:pt idx="3">
                  <c:v>149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B0-4C08-BC40-E4AEE1D681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25342268860685E-2"/>
                  <c:y val="4.8047711756102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1204296452199"/>
                      <c:h val="0.20205273444445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CCE-4CFC-AC25-8BE02AF80690}"/>
                </c:ext>
              </c:extLst>
            </c:dLbl>
            <c:dLbl>
              <c:idx val="1"/>
              <c:layout>
                <c:manualLayout>
                  <c:x val="1.3564676753713865E-2"/>
                  <c:y val="3.0655953414149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B0-4C08-BC40-E4AEE1D681AC}"/>
                </c:ext>
              </c:extLst>
            </c:dLbl>
            <c:dLbl>
              <c:idx val="2"/>
              <c:layout>
                <c:manualLayout>
                  <c:x val="1.080246913580248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B0-4C08-BC40-E4AEE1D681AC}"/>
                </c:ext>
              </c:extLst>
            </c:dLbl>
            <c:dLbl>
              <c:idx val="3"/>
              <c:layout>
                <c:manualLayout>
                  <c:x val="9.259259259259274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B0-4C08-BC40-E4AEE1D681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5-6 лет </c:v>
                </c:pt>
                <c:pt idx="1">
                  <c:v>7-9 лет</c:v>
                </c:pt>
                <c:pt idx="2">
                  <c:v>10-14 лет </c:v>
                </c:pt>
                <c:pt idx="3">
                  <c:v>15-17лет </c:v>
                </c:pt>
                <c:pt idx="4">
                  <c:v>18 и более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327</c:v>
                </c:pt>
                <c:pt idx="2">
                  <c:v>388</c:v>
                </c:pt>
                <c:pt idx="3">
                  <c:v>163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B0-4C08-BC40-E4AEE1D681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5-6 лет </c:v>
                </c:pt>
                <c:pt idx="1">
                  <c:v>7-9 лет</c:v>
                </c:pt>
                <c:pt idx="2">
                  <c:v>10-14 лет </c:v>
                </c:pt>
                <c:pt idx="3">
                  <c:v>15-17лет </c:v>
                </c:pt>
                <c:pt idx="4">
                  <c:v>18 и более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9-19B0-4C08-BC40-E4AEE1D68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600256"/>
        <c:axId val="130412928"/>
        <c:axId val="0"/>
      </c:bar3DChart>
      <c:catAx>
        <c:axId val="11760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412928"/>
        <c:crosses val="autoZero"/>
        <c:auto val="1"/>
        <c:lblAlgn val="ctr"/>
        <c:lblOffset val="100"/>
        <c:noMultiLvlLbl val="0"/>
      </c:catAx>
      <c:valAx>
        <c:axId val="1304129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60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3DF99-A020-447E-8A08-8A293E6E3613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D212-D523-4359-8F42-12259DA6B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8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622D3F-D6E1-4F00-BD54-4F5C814C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27384"/>
            <a:ext cx="9131824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08720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ea typeface="+mj-ea"/>
                <a:cs typeface="+mj-cs"/>
              </a:rPr>
              <a:t>Анализ учебной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a typeface="+mj-ea"/>
                <a:cs typeface="+mj-cs"/>
              </a:rPr>
              <a:t>I</a:t>
            </a:r>
            <a:r>
              <a:rPr lang="ru-RU" sz="4000" b="1" dirty="0">
                <a:ea typeface="+mj-ea"/>
                <a:cs typeface="+mj-cs"/>
              </a:rPr>
              <a:t> полугодие 2022-2023 уч. год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86322"/>
            <a:ext cx="3718196" cy="94752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ДО «ДДТ»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Вихоревка</a:t>
            </a:r>
          </a:p>
          <a:p>
            <a:pPr>
              <a:spcBef>
                <a:spcPts val="0"/>
              </a:spcBef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DD89FB-6D62-4343-934C-DD6FA6A6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Book Antiqua" pitchFamily="18" charset="0"/>
              </a:rPr>
              <a:t>Сведения по годам обучения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8555"/>
              </p:ext>
            </p:extLst>
          </p:nvPr>
        </p:nvGraphicFramePr>
        <p:xfrm>
          <a:off x="642910" y="1428736"/>
          <a:ext cx="5715040" cy="44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997115"/>
              </p:ext>
            </p:extLst>
          </p:nvPr>
        </p:nvGraphicFramePr>
        <p:xfrm>
          <a:off x="4572000" y="1196752"/>
          <a:ext cx="42576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27E2E8-733A-4377-80A6-F6370092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41763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Book Antiqua" pitchFamily="18" charset="0"/>
              </a:rPr>
              <a:t>Возрастной и гендерный состав</a:t>
            </a:r>
            <a:br>
              <a:rPr lang="ru-RU" b="1" u="sng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1 полугодие 2021-2022                                1 полугодие 2022-2023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12842"/>
              </p:ext>
            </p:extLst>
          </p:nvPr>
        </p:nvGraphicFramePr>
        <p:xfrm>
          <a:off x="4143372" y="1142984"/>
          <a:ext cx="640081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288809"/>
              </p:ext>
            </p:extLst>
          </p:nvPr>
        </p:nvGraphicFramePr>
        <p:xfrm>
          <a:off x="0" y="1071546"/>
          <a:ext cx="582931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FAB0B-B0FC-4993-83E0-FAA27FA6C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/>
          </a:bodyPr>
          <a:lstStyle/>
          <a:p>
            <a:r>
              <a:rPr lang="ru-RU" sz="2800" b="1" dirty="0"/>
              <a:t>Данные социального паспорта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287374"/>
              </p:ext>
            </p:extLst>
          </p:nvPr>
        </p:nvGraphicFramePr>
        <p:xfrm>
          <a:off x="457200" y="928671"/>
          <a:ext cx="8472518" cy="5190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20</a:t>
                      </a:r>
                      <a:r>
                        <a:rPr lang="en-US" b="1" dirty="0"/>
                        <a:t>21</a:t>
                      </a:r>
                      <a:r>
                        <a:rPr lang="ru-RU" b="1" dirty="0"/>
                        <a:t>-20</a:t>
                      </a:r>
                      <a:r>
                        <a:rPr lang="en-US" b="1" dirty="0"/>
                        <a:t>22</a:t>
                      </a:r>
                      <a:r>
                        <a:rPr lang="ru-RU" b="1" dirty="0"/>
                        <a:t> учебный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20</a:t>
                      </a:r>
                      <a:r>
                        <a:rPr lang="en-US" b="1" dirty="0"/>
                        <a:t>22</a:t>
                      </a:r>
                      <a:r>
                        <a:rPr lang="ru-RU" b="1" dirty="0"/>
                        <a:t>-202</a:t>
                      </a:r>
                      <a:r>
                        <a:rPr lang="en-US" b="1" dirty="0"/>
                        <a:t>3</a:t>
                      </a:r>
                      <a:r>
                        <a:rPr lang="ru-RU" b="1" dirty="0"/>
                        <a:t> учебный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458">
                <a:tc>
                  <a:txBody>
                    <a:bodyPr/>
                    <a:lstStyle/>
                    <a:p>
                      <a:r>
                        <a:rPr lang="ru-RU" b="1" dirty="0"/>
                        <a:t>Всего обучающихся МБУ ДО «ДДТ»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2495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1948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09">
                <a:tc>
                  <a:txBody>
                    <a:bodyPr/>
                    <a:lstStyle/>
                    <a:p>
                      <a:r>
                        <a:rPr lang="ru-RU" b="1" dirty="0"/>
                        <a:t>Дети- сироты, находящиеся</a:t>
                      </a:r>
                      <a:r>
                        <a:rPr lang="ru-RU" b="1" baseline="0" dirty="0"/>
                        <a:t> под опекой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46 детей-1,8%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54 ребенка- 2,8%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72">
                <a:tc>
                  <a:txBody>
                    <a:bodyPr/>
                    <a:lstStyle/>
                    <a:p>
                      <a:r>
                        <a:rPr lang="ru-RU" b="1" dirty="0"/>
                        <a:t>Дети</a:t>
                      </a:r>
                      <a:r>
                        <a:rPr lang="ru-RU" b="1" baseline="0" dirty="0"/>
                        <a:t> -Инвалиды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11 детей- 0,5%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 детей – 0,4%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84">
                <a:tc>
                  <a:txBody>
                    <a:bodyPr/>
                    <a:lstStyle/>
                    <a:p>
                      <a:r>
                        <a:rPr lang="ru-RU" b="1" dirty="0"/>
                        <a:t>Дети с ограниченными возможностями</a:t>
                      </a:r>
                      <a:r>
                        <a:rPr lang="ru-RU" b="1" baseline="0" dirty="0"/>
                        <a:t> здоровья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60 детей – 2.4%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41 детей – 2,1%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62">
                <a:tc>
                  <a:txBody>
                    <a:bodyPr/>
                    <a:lstStyle/>
                    <a:p>
                      <a:r>
                        <a:rPr lang="ru-RU" b="1" dirty="0"/>
                        <a:t>Дети «группы риска»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776</a:t>
                      </a:r>
                      <a:r>
                        <a:rPr lang="ru-RU" b="1" baseline="0" dirty="0"/>
                        <a:t> ребенка -31,1%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742 детей- 38%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936">
                <a:tc>
                  <a:txBody>
                    <a:bodyPr/>
                    <a:lstStyle/>
                    <a:p>
                      <a:r>
                        <a:rPr lang="ru-RU" b="1" dirty="0"/>
                        <a:t>Дети, состоящие на учете в КДН, ОДН, СОП, </a:t>
                      </a:r>
                      <a:r>
                        <a:rPr lang="ru-RU" b="1" dirty="0" err="1"/>
                        <a:t>внутришкольном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11 детей – 0,5%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20 -1%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9909">
                <a:tc>
                  <a:txBody>
                    <a:bodyPr/>
                    <a:lstStyle/>
                    <a:p>
                      <a:r>
                        <a:rPr lang="ru-RU" b="1" dirty="0"/>
                        <a:t>         Охват в %, от общего  </a:t>
                      </a:r>
                    </a:p>
                    <a:p>
                      <a:r>
                        <a:rPr lang="ru-RU" b="1" dirty="0"/>
                        <a:t>           количества </a:t>
                      </a:r>
                      <a:r>
                        <a:rPr lang="ru-RU" b="1" baseline="0" dirty="0"/>
                        <a:t>   обучающихся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36,3 %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44,3%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68AAE-5A2A-4E7D-BA88-9F76EF90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Профилактические мероприятия для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-предупреждение дорожно-транспортного происшествия;</a:t>
            </a:r>
          </a:p>
          <a:p>
            <a:r>
              <a:rPr lang="ru-RU" dirty="0"/>
              <a:t>Профилактика детского травматизма, правила безопасности на железнодорожном транспорте;</a:t>
            </a:r>
          </a:p>
          <a:p>
            <a:r>
              <a:rPr lang="ru-RU" dirty="0"/>
              <a:t>Пожарная безопасность;</a:t>
            </a:r>
          </a:p>
          <a:p>
            <a:r>
              <a:rPr lang="ru-RU" dirty="0"/>
              <a:t>Профилактика правонарушений среди несовершеннолетних и др.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3B4E5B-40DE-4603-AE13-28BD873B3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Профилактические мероприятия для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-предупреждение дорожно-транспортного происшествия;</a:t>
            </a:r>
          </a:p>
          <a:p>
            <a:r>
              <a:rPr lang="ru-RU" dirty="0"/>
              <a:t>Профилактика детского травматизма, правила безопасности на железнодорожном транспорте;</a:t>
            </a:r>
          </a:p>
          <a:p>
            <a:r>
              <a:rPr lang="ru-RU" dirty="0"/>
              <a:t>Пожарная безопасность;</a:t>
            </a:r>
          </a:p>
          <a:p>
            <a:r>
              <a:rPr lang="ru-RU" dirty="0"/>
              <a:t>Профилактика правонарушений среди несовершеннолетних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E41D3B-C87E-4912-9722-07925622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BCE2E2-0463-45EF-91EE-448299AEA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0" y="404664"/>
            <a:ext cx="4093230" cy="54576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F35794-73C6-41C6-8CEB-646A845CC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69" y="1916833"/>
            <a:ext cx="4409277" cy="44919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05F88-2590-4962-B2A6-0BD6C6C6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7224" y="428604"/>
            <a:ext cx="75724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Сводная таблица результатов участия обучающихся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МБУ ДО «ДДТ» в конкурсах и фестивалях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муниципального, регионального, всероссийского и международного уровня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1 полугодие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2022-2023 учебный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D2A8D98-B383-4A58-9AD1-81E50CEEAD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61" y="1916833"/>
          <a:ext cx="7992886" cy="44513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6729">
                  <a:extLst>
                    <a:ext uri="{9D8B030D-6E8A-4147-A177-3AD203B41FA5}">
                      <a16:colId xmlns:a16="http://schemas.microsoft.com/office/drawing/2014/main" val="2968575171"/>
                    </a:ext>
                  </a:extLst>
                </a:gridCol>
                <a:gridCol w="791706">
                  <a:extLst>
                    <a:ext uri="{9D8B030D-6E8A-4147-A177-3AD203B41FA5}">
                      <a16:colId xmlns:a16="http://schemas.microsoft.com/office/drawing/2014/main" val="4293247133"/>
                    </a:ext>
                  </a:extLst>
                </a:gridCol>
                <a:gridCol w="538712">
                  <a:extLst>
                    <a:ext uri="{9D8B030D-6E8A-4147-A177-3AD203B41FA5}">
                      <a16:colId xmlns:a16="http://schemas.microsoft.com/office/drawing/2014/main" val="3519199854"/>
                    </a:ext>
                  </a:extLst>
                </a:gridCol>
                <a:gridCol w="479653">
                  <a:extLst>
                    <a:ext uri="{9D8B030D-6E8A-4147-A177-3AD203B41FA5}">
                      <a16:colId xmlns:a16="http://schemas.microsoft.com/office/drawing/2014/main" val="4007761781"/>
                    </a:ext>
                  </a:extLst>
                </a:gridCol>
                <a:gridCol w="1018365">
                  <a:extLst>
                    <a:ext uri="{9D8B030D-6E8A-4147-A177-3AD203B41FA5}">
                      <a16:colId xmlns:a16="http://schemas.microsoft.com/office/drawing/2014/main" val="528549464"/>
                    </a:ext>
                  </a:extLst>
                </a:gridCol>
                <a:gridCol w="538712">
                  <a:extLst>
                    <a:ext uri="{9D8B030D-6E8A-4147-A177-3AD203B41FA5}">
                      <a16:colId xmlns:a16="http://schemas.microsoft.com/office/drawing/2014/main" val="1018596254"/>
                    </a:ext>
                  </a:extLst>
                </a:gridCol>
                <a:gridCol w="479653">
                  <a:extLst>
                    <a:ext uri="{9D8B030D-6E8A-4147-A177-3AD203B41FA5}">
                      <a16:colId xmlns:a16="http://schemas.microsoft.com/office/drawing/2014/main" val="4022235191"/>
                    </a:ext>
                  </a:extLst>
                </a:gridCol>
                <a:gridCol w="1022355">
                  <a:extLst>
                    <a:ext uri="{9D8B030D-6E8A-4147-A177-3AD203B41FA5}">
                      <a16:colId xmlns:a16="http://schemas.microsoft.com/office/drawing/2014/main" val="3633458827"/>
                    </a:ext>
                  </a:extLst>
                </a:gridCol>
                <a:gridCol w="598569">
                  <a:extLst>
                    <a:ext uri="{9D8B030D-6E8A-4147-A177-3AD203B41FA5}">
                      <a16:colId xmlns:a16="http://schemas.microsoft.com/office/drawing/2014/main" val="1538979445"/>
                    </a:ext>
                  </a:extLst>
                </a:gridCol>
                <a:gridCol w="488432">
                  <a:extLst>
                    <a:ext uri="{9D8B030D-6E8A-4147-A177-3AD203B41FA5}">
                      <a16:colId xmlns:a16="http://schemas.microsoft.com/office/drawing/2014/main" val="38910271"/>
                    </a:ext>
                  </a:extLst>
                </a:gridCol>
              </a:tblGrid>
              <a:tr h="2010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и название 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Результаты участия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65137"/>
                  </a:ext>
                </a:extLst>
              </a:tr>
              <a:tr h="575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участников (всего)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 победителей (количество)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 призёров, лауреатов (количество)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06585"/>
                  </a:ext>
                </a:extLst>
              </a:tr>
              <a:tr h="346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ПФ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ПФ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ПФ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6663237"/>
                  </a:ext>
                </a:extLst>
              </a:tr>
              <a:tr h="201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Международный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422289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6080"/>
                  </a:ext>
                </a:extLst>
              </a:tr>
              <a:tr h="201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48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48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48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48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968634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454147"/>
                  </a:ext>
                </a:extLst>
              </a:tr>
              <a:tr h="201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Региональный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3693119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8452546"/>
                  </a:ext>
                </a:extLst>
              </a:tr>
              <a:tr h="3701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Межмуниципальный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784602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947256"/>
                  </a:ext>
                </a:extLst>
              </a:tr>
              <a:tr h="201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Муниципальный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3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53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3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53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3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398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36795" algn="ctr"/>
                          <a:tab pos="83534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5753475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188399"/>
                  </a:ext>
                </a:extLst>
              </a:tr>
              <a:tr h="201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457829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9953053"/>
                  </a:ext>
                </a:extLst>
              </a:tr>
              <a:tr h="201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Городской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142873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533469"/>
                  </a:ext>
                </a:extLst>
              </a:tr>
              <a:tr h="20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89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64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05F88-2590-4962-B2A6-0BD6C6C6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095232" cy="6839712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59" y="1139609"/>
            <a:ext cx="5760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Вкладка в АИС Навигатор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6A066-9429-4F75-A380-35B74C681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23185" r="91798" b="69353"/>
          <a:stretch/>
        </p:blipFill>
        <p:spPr>
          <a:xfrm>
            <a:off x="6658745" y="1148700"/>
            <a:ext cx="1656184" cy="1656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1FD9BB-02AD-4668-9D4C-D7A7F2A402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5" t="26059" r="29526" b="33621"/>
          <a:stretch/>
        </p:blipFill>
        <p:spPr>
          <a:xfrm>
            <a:off x="1619672" y="3501008"/>
            <a:ext cx="5760640" cy="230425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E3DA27C-E29A-4088-A70C-514FBC67F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981414"/>
            <a:ext cx="7572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Регистрация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97848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6639C-138D-42F8-9098-1B1AE2BC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328" cy="68214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0BB54-764B-4EAC-B77C-F87260CB6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СПАСИБО </a:t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</a:t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31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0AC3F6-B36B-4662-A1FC-0C453D55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81990"/>
              </p:ext>
            </p:extLst>
          </p:nvPr>
        </p:nvGraphicFramePr>
        <p:xfrm>
          <a:off x="971600" y="332656"/>
          <a:ext cx="7416824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525BC-7761-4ADB-885B-9201719B6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289795"/>
              </p:ext>
            </p:extLst>
          </p:nvPr>
        </p:nvGraphicFramePr>
        <p:xfrm>
          <a:off x="285720" y="1009143"/>
          <a:ext cx="8572560" cy="550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Количество групп и обучающихся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353883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Группы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114298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Количество </a:t>
            </a:r>
          </a:p>
          <a:p>
            <a:pPr algn="ctr"/>
            <a:r>
              <a:rPr lang="ru-RU" sz="2400" b="1" dirty="0"/>
              <a:t>детей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0A56C-8DA4-4FFB-B955-E66DC01F6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550363"/>
              </p:ext>
            </p:extLst>
          </p:nvPr>
        </p:nvGraphicFramePr>
        <p:xfrm>
          <a:off x="214282" y="2071678"/>
          <a:ext cx="5643602" cy="43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1578"/>
              </p:ext>
            </p:extLst>
          </p:nvPr>
        </p:nvGraphicFramePr>
        <p:xfrm>
          <a:off x="3500398" y="0"/>
          <a:ext cx="5643602" cy="43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ED74D-2764-4FE1-9228-9BA58A0A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8525454"/>
              </p:ext>
            </p:extLst>
          </p:nvPr>
        </p:nvGraphicFramePr>
        <p:xfrm>
          <a:off x="500002" y="285728"/>
          <a:ext cx="8643998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C11721-73C7-461B-970A-038982F7B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001419"/>
          </a:xfrm>
        </p:spPr>
        <p:txBody>
          <a:bodyPr>
            <a:normAutofit/>
          </a:bodyPr>
          <a:lstStyle/>
          <a:p>
            <a:r>
              <a:rPr lang="ru-RU" sz="2800" dirty="0"/>
              <a:t>Сохранность  по ДДТ - 99 %</a:t>
            </a:r>
          </a:p>
          <a:p>
            <a:r>
              <a:rPr lang="ru-RU" sz="2800" dirty="0"/>
              <a:t>Причины отсева обучающихся:</a:t>
            </a:r>
          </a:p>
          <a:p>
            <a:r>
              <a:rPr lang="ru-RU" sz="2800" dirty="0"/>
              <a:t>152 детей- по причине увольнения ПДО;</a:t>
            </a:r>
          </a:p>
          <a:p>
            <a:r>
              <a:rPr lang="ru-RU" sz="2800" dirty="0"/>
              <a:t>11 детей- загруженность, смена места жительства, </a:t>
            </a:r>
          </a:p>
          <a:p>
            <a:r>
              <a:rPr lang="ru-RU" sz="2800" dirty="0"/>
              <a:t>по состоянию здоровья;</a:t>
            </a:r>
          </a:p>
          <a:p>
            <a:r>
              <a:rPr lang="ru-RU" sz="2800" dirty="0"/>
              <a:t>Выбыло -163детей; прибыло- 111 детей.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ED74D-2764-4FE1-9228-9BA58A0A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9144"/>
            <a:ext cx="9095232" cy="68397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68E806-90D3-4732-AA37-CEACA899C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4" t="19760" r="49211" b="65120"/>
          <a:stretch/>
        </p:blipFill>
        <p:spPr>
          <a:xfrm>
            <a:off x="395536" y="908720"/>
            <a:ext cx="4176464" cy="864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DAEEC-F0F2-4F2D-BB0D-44C1B87BE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4" t="18500" r="49211" b="7160"/>
          <a:stretch/>
        </p:blipFill>
        <p:spPr>
          <a:xfrm>
            <a:off x="539552" y="2564904"/>
            <a:ext cx="4925628" cy="27397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4E6DFF-E540-4BD9-827D-A01EC4D99F2E}"/>
              </a:ext>
            </a:extLst>
          </p:cNvPr>
          <p:cNvSpPr/>
          <p:nvPr/>
        </p:nvSpPr>
        <p:spPr>
          <a:xfrm>
            <a:off x="4499992" y="1068791"/>
            <a:ext cx="3710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не все дети зарегистрированы в АИС «Навигатор»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948DA2-080F-4455-AD43-BCA183E6E0D2}"/>
              </a:ext>
            </a:extLst>
          </p:cNvPr>
          <p:cNvSpPr/>
          <p:nvPr/>
        </p:nvSpPr>
        <p:spPr>
          <a:xfrm>
            <a:off x="933290" y="1268760"/>
            <a:ext cx="10143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1D0DF1-E90F-4673-92D9-F08A026ABBC4}"/>
              </a:ext>
            </a:extLst>
          </p:cNvPr>
          <p:cNvSpPr/>
          <p:nvPr/>
        </p:nvSpPr>
        <p:spPr>
          <a:xfrm>
            <a:off x="1011560" y="2750775"/>
            <a:ext cx="936104" cy="255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9F3A8B-2222-4923-A433-8E38F610577F}"/>
              </a:ext>
            </a:extLst>
          </p:cNvPr>
          <p:cNvSpPr/>
          <p:nvPr/>
        </p:nvSpPr>
        <p:spPr>
          <a:xfrm>
            <a:off x="3419872" y="5517232"/>
            <a:ext cx="49432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все обучающиеся зарегистрированы в АИС «Навигатор»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05F88-2590-4962-B2A6-0BD6C6C6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095232" cy="6839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B445A9-13E0-4A73-BB1E-63517C507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4" t="19760" r="49211" b="43700"/>
          <a:stretch/>
        </p:blipFill>
        <p:spPr>
          <a:xfrm>
            <a:off x="467544" y="1430025"/>
            <a:ext cx="4176464" cy="2088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B946B-F75B-40A0-AFA5-B8F3612CD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4" t="19760" r="49211" b="34881"/>
          <a:stretch/>
        </p:blipFill>
        <p:spPr>
          <a:xfrm>
            <a:off x="4361642" y="3789982"/>
            <a:ext cx="4176464" cy="25922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962561-917C-4D63-9F9A-FE559FE163E7}"/>
              </a:ext>
            </a:extLst>
          </p:cNvPr>
          <p:cNvSpPr/>
          <p:nvPr/>
        </p:nvSpPr>
        <p:spPr>
          <a:xfrm rot="10800000" flipV="1">
            <a:off x="827584" y="940657"/>
            <a:ext cx="3384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не заполнен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71FFF9-5B1B-4B4F-94E0-C672EB9650CB}"/>
              </a:ext>
            </a:extLst>
          </p:cNvPr>
          <p:cNvSpPr/>
          <p:nvPr/>
        </p:nvSpPr>
        <p:spPr>
          <a:xfrm>
            <a:off x="4821722" y="2865710"/>
            <a:ext cx="3638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7CD10E-3F4E-4731-8A93-D431691B58A4}"/>
              </a:ext>
            </a:extLst>
          </p:cNvPr>
          <p:cNvSpPr/>
          <p:nvPr/>
        </p:nvSpPr>
        <p:spPr>
          <a:xfrm>
            <a:off x="874524" y="1879477"/>
            <a:ext cx="100811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E6B2B7-50D1-48A3-8534-BF7BE550C9E6}"/>
              </a:ext>
            </a:extLst>
          </p:cNvPr>
          <p:cNvSpPr/>
          <p:nvPr/>
        </p:nvSpPr>
        <p:spPr>
          <a:xfrm>
            <a:off x="4932040" y="4211650"/>
            <a:ext cx="1152128" cy="209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3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FD2FA-E468-4F43-A48C-1E6CF568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9095232" cy="6848856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7138484"/>
              </p:ext>
            </p:extLst>
          </p:nvPr>
        </p:nvGraphicFramePr>
        <p:xfrm>
          <a:off x="251520" y="332656"/>
          <a:ext cx="914406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491</Words>
  <Application>Microsoft Office PowerPoint</Application>
  <PresentationFormat>Экран (4:3)</PresentationFormat>
  <Paragraphs>267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Количество групп 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по годам обучения</vt:lpstr>
      <vt:lpstr>Возрастной и гендерный состав 1 полугодие 2021-2022                                1 полугодие 2022-2023</vt:lpstr>
      <vt:lpstr>Данные социального паспорта</vt:lpstr>
      <vt:lpstr>Профилактические мероприятия для обучающихся</vt:lpstr>
      <vt:lpstr>Профилактические мероприятия для обучающихся</vt:lpstr>
      <vt:lpstr>Презентация PowerPoint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ДДТ</cp:lastModifiedBy>
  <cp:revision>96</cp:revision>
  <dcterms:created xsi:type="dcterms:W3CDTF">2013-08-18T07:43:00Z</dcterms:created>
  <dcterms:modified xsi:type="dcterms:W3CDTF">2023-02-08T04:17:12Z</dcterms:modified>
</cp:coreProperties>
</file>