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5"/>
  </p:notesMasterIdLst>
  <p:sldIdLst>
    <p:sldId id="289" r:id="rId3"/>
    <p:sldId id="300" r:id="rId4"/>
    <p:sldId id="295" r:id="rId5"/>
    <p:sldId id="301" r:id="rId6"/>
    <p:sldId id="291" r:id="rId7"/>
    <p:sldId id="302" r:id="rId8"/>
    <p:sldId id="303" r:id="rId9"/>
    <p:sldId id="293" r:id="rId10"/>
    <p:sldId id="304" r:id="rId11"/>
    <p:sldId id="305" r:id="rId12"/>
    <p:sldId id="30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80" d="100"/>
          <a:sy n="80" d="100"/>
        </p:scale>
        <p:origin x="-57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Соответствие</a:t>
            </a:r>
            <a:r>
              <a:rPr lang="ru-RU" baseline="0"/>
              <a:t> ДОП требованиям</a:t>
            </a:r>
            <a:endParaRPr lang="ru-RU"/>
          </a:p>
        </c:rich>
      </c:tx>
      <c:layout>
        <c:manualLayout>
          <c:xMode val="edge"/>
          <c:yMode val="edge"/>
          <c:x val="0.2668701383241972"/>
          <c:y val="1.70679960291150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41626327233482"/>
          <c:w val="0.74626397374898867"/>
          <c:h val="0.74189316263524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соответствуют</c:v>
                </c:pt>
                <c:pt idx="1">
                  <c:v>частично</c:v>
                </c:pt>
                <c:pt idx="2">
                  <c:v>не соответствуют</c:v>
                </c:pt>
                <c:pt idx="3">
                  <c:v>не представлены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</c:v>
                </c:pt>
                <c:pt idx="1">
                  <c:v>0.48</c:v>
                </c:pt>
                <c:pt idx="2">
                  <c:v>0.08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141418179481874"/>
          <c:y val="0.42589791787577708"/>
          <c:w val="0.29858581820518126"/>
          <c:h val="0.56606290550314875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4043452901705E-2"/>
          <c:y val="2.4216347956505437E-2"/>
          <c:w val="0.91454669728783899"/>
          <c:h val="0.62123140857392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ИЗО</c:v>
                </c:pt>
                <c:pt idx="1">
                  <c:v>театр</c:v>
                </c:pt>
                <c:pt idx="2">
                  <c:v>музыка</c:v>
                </c:pt>
                <c:pt idx="3">
                  <c:v>ДПИ</c:v>
                </c:pt>
                <c:pt idx="4">
                  <c:v>хореография</c:v>
                </c:pt>
                <c:pt idx="5">
                  <c:v>естеств. науч.</c:v>
                </c:pt>
                <c:pt idx="6">
                  <c:v>соц.гум.</c:v>
                </c:pt>
                <c:pt idx="7">
                  <c:v>тех. тв-во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49</c:v>
                </c:pt>
                <c:pt idx="2">
                  <c:v>49</c:v>
                </c:pt>
                <c:pt idx="3">
                  <c:v>47</c:v>
                </c:pt>
                <c:pt idx="4">
                  <c:v>45</c:v>
                </c:pt>
                <c:pt idx="5">
                  <c:v>46</c:v>
                </c:pt>
                <c:pt idx="6">
                  <c:v>47</c:v>
                </c:pt>
                <c:pt idx="7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2736"/>
        <c:axId val="129930880"/>
      </c:barChart>
      <c:catAx>
        <c:axId val="3525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9930880"/>
        <c:crosses val="autoZero"/>
        <c:auto val="1"/>
        <c:lblAlgn val="ctr"/>
        <c:lblOffset val="100"/>
        <c:noMultiLvlLbl val="0"/>
      </c:catAx>
      <c:valAx>
        <c:axId val="12993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5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CB89-3CBE-4BEE-A3F1-A59F82DE595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2EE3-7CAD-45D9-9DC4-30C4359C6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2EE3-7CAD-45D9-9DC4-30C4359C6E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5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A22C-5301-4A7C-A105-2D5833325FA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4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16036" y="1534787"/>
            <a:ext cx="4184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51" y="2060848"/>
            <a:ext cx="568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kern="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665" y="5301208"/>
            <a:ext cx="37748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10.02.2023г.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786077" y="116632"/>
            <a:ext cx="1227296" cy="106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422071" y="1710071"/>
            <a:ext cx="497765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Состояние программно-методического обеспечения образовательной деятельности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МБУ ДО «ДДТ»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                             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методических мероприятиях региона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0040" y="620688"/>
            <a:ext cx="7652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методического сопровождения деятельности образовательных организаций, создающих и реализующих условия для достижения результатов образования при реализации АДОП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21.03, 29.09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проблеме обновления содержания и дополнительного образования детей в рамках реализации Концепции развития дополнительного образования – 2030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10.10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«Виртуальная школа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наставничества, 28.03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«Школа молодого педагога: преодоление затруднений, становление, развитие профессиональных компетенций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»,07.12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стажировка по гражданско-патриотическому воспитанию детей и молодёжи «Опыт и перспективы гражданско-патриотического воспитания подростков и молодежи»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(МБУ ДО г. Иркутска ДДТ №1 г. Иркутск,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очно, апрель)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стажировка по проблеме развития института наставничества в образовательных организациях дополнительного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август)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стажировка «Организация работы с дошкольниками в условиях дополнительного образования» (МБУ ДО ЦДО УКМО) (очно с использованием дистанционных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ноябрь)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Дайджест образовательных событий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8" y="761956"/>
            <a:ext cx="8430996" cy="53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5164" y="766270"/>
            <a:ext cx="2448272" cy="53399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05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Образовательные события для специалистов системы дополнительного образования детей 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</a:rPr>
              <a:t>в 2023 году </a:t>
            </a:r>
            <a:endParaRPr lang="ru-RU" sz="2000" b="1" dirty="0" smtClean="0">
              <a:solidFill>
                <a:srgbClr val="000000"/>
              </a:solidFill>
              <a:latin typeface="Arial"/>
            </a:endParaRPr>
          </a:p>
          <a:p>
            <a:endParaRPr lang="ru-RU" sz="2000" dirty="0"/>
          </a:p>
          <a:p>
            <a:pPr algn="ctr"/>
            <a:r>
              <a:rPr lang="ru-RU" sz="2000" dirty="0"/>
              <a:t> </a:t>
            </a:r>
            <a:r>
              <a:rPr lang="ru-RU" sz="2000" b="1" dirty="0"/>
              <a:t>ЯНВАРЬ 25 </a:t>
            </a:r>
            <a:endParaRPr lang="ru-RU" sz="2000" dirty="0"/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Центр </a:t>
            </a:r>
            <a:r>
              <a:rPr lang="ru-RU" sz="2000" b="1" dirty="0"/>
              <a:t>развития </a:t>
            </a:r>
            <a:r>
              <a:rPr lang="ru-RU" sz="2000" b="1" dirty="0" err="1"/>
              <a:t>дополнительнго</a:t>
            </a:r>
            <a:r>
              <a:rPr lang="ru-RU" sz="2000" b="1" dirty="0"/>
              <a:t> образования ГАУ ДПО ИРО </a:t>
            </a:r>
            <a:r>
              <a:rPr lang="ru-RU" sz="2000" dirty="0"/>
              <a:t>	</a:t>
            </a:r>
          </a:p>
          <a:p>
            <a:pPr algn="ctr"/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6574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Новая папка\JPEG Graphics file(4848)\Recoverd_jpg_file(14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D:\мониторинг\диск д\мет. документы 2016-2017\Сердце отдаю детям\Фото сердце отдаю детям\_DSC8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5004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грядущий год будет насыщенным  событиями, полным новых  идей,  открытий и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вершений -  и предлагаем нам всем вместе сделать его именно таким !</a:t>
            </a:r>
          </a:p>
          <a:p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6078487"/>
            <a:ext cx="264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методисты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639974" y="-6638"/>
            <a:ext cx="7457724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общеразвивающих программ МБУ ДО «ДДТ» размещённых в информационной системе «Навигатор Дополнительного образования Иркутской области»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4182" y="2033387"/>
            <a:ext cx="8959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19" y="1433222"/>
            <a:ext cx="8572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 в учреждении  по учебному плану планировалась реализация 78 ДОП, но с целью увеличения охвата и заказа на ДОП реализуется  в данное время 92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общеразвивающих программы по пяти направленностям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02831"/>
              </p:ext>
            </p:extLst>
          </p:nvPr>
        </p:nvGraphicFramePr>
        <p:xfrm>
          <a:off x="63786" y="3029271"/>
          <a:ext cx="54006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6799"/>
                <a:gridCol w="3829148"/>
                <a:gridCol w="106465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социально-гуманитарная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819" y="2568108"/>
            <a:ext cx="6139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реализуемых программ по направленностям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4225" y="2752774"/>
            <a:ext cx="2016224" cy="6463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разработаны 24 новые ДОП:</a:t>
            </a:r>
            <a:r>
              <a:rPr lang="ru-RU" dirty="0"/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82100275"/>
              </p:ext>
            </p:extLst>
          </p:nvPr>
        </p:nvGraphicFramePr>
        <p:xfrm>
          <a:off x="4499992" y="4077072"/>
          <a:ext cx="456247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3080" y="47294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своевременно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частично соответствуют критериям оценки структурных элементов программы.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не соответствуют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28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57724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внутренней экспертизы дополнительных общеразвивающих программ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(ВСОКО)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1371" y="1555013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недочёты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345" y="2016678"/>
            <a:ext cx="80388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прописана актуальность/отличительные особенности ДОП (актуальность-не актуальна!)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сформулирована цель и задачи  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установка программы не соответствует планируемым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 критерии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не разработаны;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оценочные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 не соответствуют  планируемым результатам/задачам ДОП или отсутствуют;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воспитательный компонент;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разработки педагога к программе;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тсутствует стилевое единство в оформлении;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29674" y="260648"/>
            <a:ext cx="7457724" cy="1656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 методического сопровождения в рамках разработки программно-методического обеспечения МБУ ДО «ДДТ»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912981"/>
            <a:ext cx="8959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78552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Методический Совет по представлению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ДОП,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МБУ ДО «ДДТ» в 2022-2023 учебном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диагностическое исследование педагогов по выявлению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затруднений, связанных с разработкой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заочный постоянно действующий семинар «Конструктор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ДОП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основных направлений Концепции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проведение внутренней экспертизы дополнительных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Школы Педагогической культуры по теме «Обновление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общеразвивающих программ в соответствии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Концепцией развития ДОД до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разработаны и размещены на сайте ДДТ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0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340006" y="-459432"/>
            <a:ext cx="7457724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независимой общественной экспертизы дополнительных общеразвивающих программ (НОКО)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7" y="8367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За период октябрь-декабрь  прошли общественную экспертизу 43 ДОП, Средний балл оценки программ составляет 47,5 баллов, что соответствует  высокому уровню, не прошли экспертизу 2 программы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79" y="1864482"/>
            <a:ext cx="3500830" cy="1200329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42-44 – 8 программ;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45-47 баллов -  11 программ;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48-51  – 19 программ;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балла – 5 программ.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48376782"/>
              </p:ext>
            </p:extLst>
          </p:nvPr>
        </p:nvGraphicFramePr>
        <p:xfrm>
          <a:off x="3347864" y="256746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18702" y="2070613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Средний балл по предметным направленностям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287" y="3290501"/>
            <a:ext cx="32025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высокий балл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 «Социальный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театр», ДОП «Живопись и графика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 «Дошкольное развитие»,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туризм», ДОП «Театральный сундучок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61" y="5311712"/>
            <a:ext cx="834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50-51 балл: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 «Фольклорный театр», ДОП «Мы играем в КВН»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 «Экология ландшафтного дизайна», ДОП «Театр, где играют куклы и дети»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 «2 ступень театральной студии»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06445" y="0"/>
            <a:ext cx="745772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проблемы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521395"/>
            <a:ext cx="6890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всех реализуемых ДОП скорректированы и загружены в АИС Навигатор в оптимальные сроки;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решением проблемы охвата разработаны и реализуются новые, актуальные и востребованные ДОП;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общественной экспертизы показывают стабильно высокий уровень разработанных ДОП;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организовано методическое сопровождение по разработке, корректировке  и подготовке ДОП;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410" y="3267545"/>
            <a:ext cx="893077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методических кадров и внедрение новых ДОП не позволило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программы к НОКО в определённые сроки;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работы по обновлению ДОП выполняют методисты;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чёткий и отлаженный механизм проведения НОКО;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сложности в сопровождении ПДО по разработке и обновлению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ДОП, в связи с тем, что отпуска делимые и предоставляются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конкретные даты и сроки предоставления ДОП на экспертизу,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доработки в случае не прохождения экспертизы и т.д.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48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29674" y="260648"/>
            <a:ext cx="745772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1256416"/>
            <a:ext cx="6815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лучшие образцы ДОП  в очном режиме на муниципальных Педагогических Чтениях;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итоговому ПС определить конкретные даты и сроки загрузки ДОП в Навигатор, сроки проведения ВСОКО и прохождения НОКО и закрепить приказом;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по обновлению и разработке ДОП организовать в очном режиме (по согласованию с методистами);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2023г. представить обновлённые  и новые ДОП для проведения ВСОКО;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Акцентировать внимание на ДОП и УМК в рамках проведения методических мероприятий, в том числе заседаний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методических мероприятий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67893"/>
              </p:ext>
            </p:extLst>
          </p:nvPr>
        </p:nvGraphicFramePr>
        <p:xfrm>
          <a:off x="450272" y="1039853"/>
          <a:ext cx="8229600" cy="4637896"/>
        </p:xfrm>
        <a:graphic>
          <a:graphicData uri="http://schemas.openxmlformats.org/drawingml/2006/table">
            <a:tbl>
              <a:tblPr firstRow="1" firstCol="1" bandRow="1"/>
              <a:tblGrid>
                <a:gridCol w="2892307"/>
                <a:gridCol w="2865419"/>
                <a:gridCol w="2471874"/>
              </a:tblGrid>
              <a:tr h="351990"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Предполагаемая дата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416"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Семинар –практикум для педагогов ДО Братского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обновление ДОП в рамках Концепции Развития ДО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2030г»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10.03.2023г.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15900"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90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Совет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Заседание МО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Утверждение методических разработок ПДО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13.01</a:t>
                      </a:r>
                    </a:p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10.06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975"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Неделя открытых занятий </a:t>
                      </a:r>
                    </a:p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(очно-заочная форма)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открытых занятий/мероприятий педагогов ДО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«Воспитание средствами ДОП»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24.04.-30.04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5"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Педагогические Чтения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«Мастерство и поиск» 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(Отчёты ПДО по темам самообразования, презентация опыта в рамках инновационных проектов и др.)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1823" y="5943511"/>
            <a:ext cx="8119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образовательный форум 14-28 февраля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семинар по воспитанию 27 февраля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методических мероприятиях региона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770485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конкурс эффективных практик освоения детьми с ОВЗ дополнительных общеобразовательных программ, в том числе с использованием дистанционных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(март-июнь);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"Ангарская волна" Фестивальная площадка «3Д: Дети. Движение. Дружба».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(конкурс сценариев, игр 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МБУ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ЦДО г.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Усть-Кут) (13.03-28.04);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«Мастерство и вдохновение» (МБУ ДО «Дворец творчества детей и молодёжи «Гармония» муниципального образования города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Братска, (педагогические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общего и дополнительного образования, реализующие ДОП по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хореографии, 20.03-30.04)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открытых занятий «Секреты мастерства»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стажистов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25.04-23.05)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«Воспитание. Шаги в будущее» (МАУ ДО «Дворец творчества детей и молодёжи» МО города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Братска, 11.04-28.04,стендовые доклады)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лаборатория «Копилка педагогического мастерства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15.09-16.11)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«Формула успеха» (МБУ ДО города Иркутска Центр детского творчества «Октябрьский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специалисты в области дополнительного образования художественной направленности (театральное творчество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вокал, 20.09-10.10)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Фестивальная площадка «Природа. Культура. Этнос» (МБУ ДО «Эколого-биологический Центр» МО г. Братска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02.10-10.11)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Фестивальная площадка «Творчество без границ» (МБУ ДО Дворец творчества детей и молодёжи г. Ангарск;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 прикладного и изобразительного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искусств,( 08.11-30.12)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1213</Words>
  <Application>Microsoft Office PowerPoint</Application>
  <PresentationFormat>Экран (4:3)</PresentationFormat>
  <Paragraphs>170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Состояние дополнительных общеразвивающих программ МБУ ДО «ДДТ» размещённых в информационной системе «Навигатор Дополнительного образования Иркутской области»</vt:lpstr>
      <vt:lpstr>Итоги внутренней экспертизы дополнительных общеразвивающих программ (ВСОКО)</vt:lpstr>
      <vt:lpstr> Организация  методического сопровождения в рамках разработки программно-методического обеспечения МБУ ДО «ДДТ»</vt:lpstr>
      <vt:lpstr>Итоги независимой общественной экспертизы дополнительных общеразвивающих программ (НОКО)</vt:lpstr>
      <vt:lpstr>Выводы и проблемы</vt:lpstr>
      <vt:lpstr>РЕШЕНИЕ</vt:lpstr>
      <vt:lpstr>План методических мероприятий</vt:lpstr>
      <vt:lpstr>Участие в методических мероприятиях региона</vt:lpstr>
      <vt:lpstr>Участие в методических мероприятиях региона</vt:lpstr>
      <vt:lpstr>Дайджест образовательных событий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104</cp:revision>
  <cp:lastPrinted>2022-09-08T06:06:57Z</cp:lastPrinted>
  <dcterms:created xsi:type="dcterms:W3CDTF">2015-08-30T14:17:27Z</dcterms:created>
  <dcterms:modified xsi:type="dcterms:W3CDTF">2023-02-10T04:19:39Z</dcterms:modified>
</cp:coreProperties>
</file>