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andreynoak.ru/pervichnaya-derevoobrabotka/kak-poschitat-pravilno-kub-lesa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169" y="92896"/>
            <a:ext cx="8447856" cy="720079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муниципальное бюджетное учреждение дополнительного образования </a:t>
            </a:r>
            <a:br>
              <a:rPr lang="ru-RU" sz="1800" dirty="0"/>
            </a:br>
            <a:r>
              <a:rPr lang="ru-RU" sz="1800" dirty="0"/>
              <a:t>«Дом Детского Творчества»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771855"/>
            <a:ext cx="9130865" cy="308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94A8AD-15D5-4763-AB86-0C31D0A20E51}"/>
              </a:ext>
            </a:extLst>
          </p:cNvPr>
          <p:cNvSpPr/>
          <p:nvPr/>
        </p:nvSpPr>
        <p:spPr>
          <a:xfrm>
            <a:off x="406400" y="1073876"/>
            <a:ext cx="8735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rebuchet MS"/>
                <a:ea typeface="+mj-ea"/>
                <a:cs typeface="+mj-cs"/>
              </a:rPr>
              <a:t>Методические рекомендации</a:t>
            </a:r>
          </a:p>
          <a:p>
            <a:pPr algn="ctr"/>
            <a:r>
              <a:rPr lang="ru-RU" sz="2400" dirty="0">
                <a:solidFill>
                  <a:srgbClr val="FFFF00"/>
                </a:solidFill>
                <a:latin typeface="Trebuchet MS"/>
                <a:ea typeface="+mj-ea"/>
                <a:cs typeface="+mj-cs"/>
              </a:rPr>
              <a:t> по использованию различных способов при посадки саженцев сосны для лесовосстановления вырубленных площадей в рамках реализации ДОП «Лес и человек».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B337A61-C009-46E8-B704-9084B475051C}"/>
              </a:ext>
            </a:extLst>
          </p:cNvPr>
          <p:cNvSpPr/>
          <p:nvPr/>
        </p:nvSpPr>
        <p:spPr>
          <a:xfrm>
            <a:off x="2405786" y="2830768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92D050"/>
                </a:solidFill>
                <a:latin typeface="Trebuchet MS"/>
                <a:ea typeface="+mj-ea"/>
                <a:cs typeface="+mj-cs"/>
              </a:rPr>
              <a:t>Автор: педагог дополнительного образования Курс Олег Викторович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145054-030F-4AED-93EA-D5282C92C862}"/>
              </a:ext>
            </a:extLst>
          </p:cNvPr>
          <p:cNvSpPr/>
          <p:nvPr/>
        </p:nvSpPr>
        <p:spPr>
          <a:xfrm>
            <a:off x="3851920" y="627561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400" dirty="0">
                <a:solidFill>
                  <a:srgbClr val="FFFF00"/>
                </a:solidFill>
                <a:latin typeface="Trebuchet MS"/>
              </a:rPr>
              <a:t>2022 г.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45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1576" y="260648"/>
            <a:ext cx="1810544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</a:t>
            </a:r>
            <a:r>
              <a:rPr lang="en-US" sz="4400" b="1" dirty="0">
                <a:latin typeface="Monotype Corsiva" panose="03010101010201010101" pitchFamily="66" charset="0"/>
              </a:rPr>
              <a:t> I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240359" cy="410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107" y="1628800"/>
            <a:ext cx="381642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54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560" y="260648"/>
            <a:ext cx="1810544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II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7" y="1556792"/>
            <a:ext cx="3695889" cy="485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5254625" cy="394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1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60648"/>
            <a:ext cx="2098576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III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2548731" cy="456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16832"/>
            <a:ext cx="48965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018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3968"/>
            <a:ext cx="1954560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IV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0768"/>
            <a:ext cx="3312368" cy="525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425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5552" y="260648"/>
            <a:ext cx="1882552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V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2"/>
            <a:ext cx="4248472" cy="476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3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764704"/>
            <a:ext cx="9937104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latin typeface="Monotype Corsiva" panose="03010101010201010101" pitchFamily="66" charset="0"/>
              </a:rPr>
              <a:t>Традиционная технология посадки, плюсы и минусы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568952" cy="4608512"/>
          </a:xfrm>
        </p:spPr>
        <p:txBody>
          <a:bodyPr>
            <a:noAutofit/>
          </a:bodyPr>
          <a:lstStyle/>
          <a:p>
            <a:pPr fontAlgn="base"/>
            <a:r>
              <a:rPr lang="ru-RU" dirty="0">
                <a:latin typeface="Monotype Corsiva" panose="03010101010201010101" pitchFamily="66" charset="0"/>
              </a:rPr>
              <a:t>Саженцы с открытой корневой системой дешевле в два — три раза. Стоимость одного саженца 1,5 — 2 рубля.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Это довольно старая и распространенная технология, поэтому в каждом лесхозе имеется оборудование для такого способа восстановления леса.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Относительно неплохая приживаемость посадочного материала от 60 до 80%.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Возможность механизации процесса восстановления.</a:t>
            </a:r>
          </a:p>
        </p:txBody>
      </p:sp>
    </p:spTree>
    <p:extLst>
      <p:ext uri="{BB962C8B-B14F-4D97-AF65-F5344CB8AC3E}">
        <p14:creationId xmlns:p14="http://schemas.microsoft.com/office/powerpoint/2010/main" val="303745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9036496" cy="5976664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>
                <a:latin typeface="Monotype Corsiva" panose="03010101010201010101" pitchFamily="66" charset="0"/>
              </a:rPr>
              <a:t>К минусам данной технологии можно отнести следующие моменты: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Из за не полной приживаемости, необходима дополнительная посадка лесных культур.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Посадка леса может осуществляться только в строго отведенное время года. Это весна, сроки посадки ограничены по времени тремя, четырьмя неделями.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Так как время ограничено, а объемы посадок как правило очень большие, приходится привлекать сторонних людей на посадку. Необходимо их дополнительное обучение, проверка качества выполненных ими работ.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Большое количество саженцев на одном гектаре, около 3000 — 4000 шт. Это увеличение посадочного материала.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Время выращивания одного сеянца около трех лет.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Необходимо изготовление снежников.</a:t>
            </a:r>
          </a:p>
          <a:p>
            <a:endParaRPr lang="ru-RU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03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939336" cy="10668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Monotype Corsiva" panose="03010101010201010101" pitchFamily="66" charset="0"/>
              </a:rPr>
              <a:t>Посадка с закрытой корневой системой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928992" cy="5544616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>
                <a:latin typeface="Monotype Corsiva" panose="03010101010201010101" pitchFamily="66" charset="0"/>
              </a:rPr>
              <a:t>Меньшее количество саженцев на одном гектаре, около 2000 шт.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Гораздо более высокая приживаемость, около 90%.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Время выращивания одного сеянца один год. Что дает большую возможность для увеличения производительности питомника.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Посадка </a:t>
            </a:r>
            <a:r>
              <a:rPr lang="ru-RU" dirty="0">
                <a:latin typeface="Monotype Corsiva" panose="03010101010201010101" pitchFamily="66" charset="0"/>
                <a:hlinkClick r:id="rId2"/>
              </a:rPr>
              <a:t>леса</a:t>
            </a:r>
            <a:r>
              <a:rPr lang="ru-RU" dirty="0">
                <a:latin typeface="Monotype Corsiva" panose="03010101010201010101" pitchFamily="66" charset="0"/>
              </a:rPr>
              <a:t> может вестись практически все теплое время года, а это у нас в России с мая по ноябрь. Не рекомендуется садить только во время почкования.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Для проведения посадочных работ, из за возможности ведения посадки длительное время, не нужно авральным методом набирать огромное количество людей. Для данной работы необходимо всего несколько человек, которые будут работать в течении полугода. Это позволяет увеличить качество посадки и профессионализм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val="332220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Monotype Corsiva" panose="03010101010201010101" pitchFamily="66" charset="0"/>
              </a:rPr>
              <a:t>Минусы технологии посадки леса с закрытой корневой системой</a:t>
            </a:r>
            <a:br>
              <a:rPr lang="ru-RU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>
                <a:latin typeface="Monotype Corsiva" panose="03010101010201010101" pitchFamily="66" charset="0"/>
              </a:rPr>
              <a:t>Дорогой посадочный материал, один саженец около 5 рублей.</a:t>
            </a:r>
          </a:p>
          <a:p>
            <a:pPr fontAlgn="base"/>
            <a:r>
              <a:rPr lang="ru-RU" dirty="0">
                <a:latin typeface="Monotype Corsiva" panose="03010101010201010101" pitchFamily="66" charset="0"/>
              </a:rPr>
              <a:t>Малая распространенность метода.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490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" y="3068960"/>
            <a:ext cx="8075240" cy="891544"/>
          </a:xfrm>
        </p:spPr>
        <p:txBody>
          <a:bodyPr/>
          <a:lstStyle/>
          <a:p>
            <a:r>
              <a:rPr lang="ru-RU" sz="4400" b="1" dirty="0">
                <a:latin typeface="Monotype Corsiva" panose="03010101010201010101" pitchFamily="66" charset="0"/>
              </a:rPr>
              <a:t>Удачи и 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38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Monotype Corsiva" panose="03010101010201010101" pitchFamily="66" charset="0"/>
              </a:rPr>
              <a:t>МЕЧ КОЛЕСОВА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25112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На самом деле, никакой это не меч - в том смысле, что это вовсе не холодное оружие, которым можно рубить и колоть. Так называется приспособление, с помощью которого очень удобно помещать в почву молодые саженцы деревьев... в промышленных масштабах, на потоке, сотнями и тысячами в день.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3534197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41" y="4122823"/>
            <a:ext cx="4608512" cy="228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18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624736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Александр Андреевич Колесов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5076056" cy="5325681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Александр Андреевич Колесов (1837 - 20 февраля 1901) - русский сельский педагог. Работал старшим преподавателем растениеводства и ботаники, а потом и директором Харьковского земледельческого училища. В 1883 году здесь был создан лесной питомник, где и был впервые применён МЕЧ КОЛЕСОВА, известный также как ЛПЛ-5.5 (лесопосадочная лопата).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8" y="1556793"/>
            <a:ext cx="397590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267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4474840" cy="1066800"/>
          </a:xfrm>
        </p:spPr>
        <p:txBody>
          <a:bodyPr/>
          <a:lstStyle/>
          <a:p>
            <a:r>
              <a:rPr lang="ru-RU" sz="4400" b="1" dirty="0">
                <a:solidFill>
                  <a:srgbClr val="424456"/>
                </a:solidFill>
                <a:latin typeface="Monotype Corsiva" panose="03010101010201010101" pitchFamily="66" charset="0"/>
              </a:rPr>
              <a:t>МЕЧ КОЛЕСОВА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673" y="1484784"/>
            <a:ext cx="4680520" cy="5040560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По словам самого педагога, его изобретение - результат обобщения всего, что было создано поколениями других лесоводов, а этого добра придумали изрядно: Кол </a:t>
            </a:r>
            <a:r>
              <a:rPr lang="ru-RU" dirty="0" err="1">
                <a:latin typeface="Monotype Corsiva" panose="03010101010201010101" pitchFamily="66" charset="0"/>
              </a:rPr>
              <a:t>Тюрмера</a:t>
            </a:r>
            <a:r>
              <a:rPr lang="ru-RU" dirty="0">
                <a:latin typeface="Monotype Corsiva" panose="03010101010201010101" pitchFamily="66" charset="0"/>
              </a:rPr>
              <a:t>, бур Розанова, сажальный молоток, кол с ножом, посадочный бур, цилиндрическую лопата,  клиновидная лопата и так далее.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93" y="1916832"/>
            <a:ext cx="404812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11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atin typeface="Monotype Corsiva" panose="03010101010201010101" pitchFamily="66" charset="0"/>
              </a:rPr>
              <a:t>ИНСТРУКЦИЯ ПО ПОСАДКЕ</a:t>
            </a:r>
            <a:br>
              <a:rPr lang="ru-RU" sz="4400" b="1" dirty="0">
                <a:latin typeface="Monotype Corsiva" panose="03010101010201010101" pitchFamily="66" charset="0"/>
              </a:rPr>
            </a:br>
            <a:r>
              <a:rPr lang="ru-RU" sz="4400" b="1" dirty="0">
                <a:latin typeface="Monotype Corsiva" panose="03010101010201010101" pitchFamily="66" charset="0"/>
              </a:rPr>
              <a:t> саженцев в лесу мечом Колесова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325112"/>
          </a:xfrm>
        </p:spPr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Сеянцы сажают под меч Колесова двое: один работает сажальным мечом, другой размещает сеянцы в щель и оправляет их.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72950"/>
            <a:ext cx="5760640" cy="384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584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9568" y="188640"/>
            <a:ext cx="1738536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I 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25283"/>
            <a:ext cx="9144000" cy="4363957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Рабочий с сажальным мечом (мечник), стоя лицом к посадочному месту и держа меч выпуклой стороной к себе, вонзает его на глубину 25 – 30 см и двумя – тремя раскачиваниями от себя и на себя расширяет щель до необходимых размеров.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43945"/>
            <a:ext cx="2232248" cy="3369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8"/>
            <a:ext cx="5616624" cy="328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42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1882552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</a:t>
            </a:r>
            <a:r>
              <a:rPr lang="en-US" sz="4400" b="1" dirty="0">
                <a:latin typeface="Monotype Corsiva" panose="03010101010201010101" pitchFamily="66" charset="0"/>
              </a:rPr>
              <a:t> II</a:t>
            </a:r>
            <a:r>
              <a:rPr lang="ru-RU" sz="4400" b="1" dirty="0">
                <a:latin typeface="Monotype Corsiva" panose="03010101010201010101" pitchFamily="66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25112"/>
          </a:xfrm>
        </p:spPr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В это время другой рабочий (сажальщик), взяв из сажального ящика (из ведра) сеянец за корневую шейку, аккуратно сажает его в приготовленную щель, строго следя за тем, чтобы корни сеянца не переплелись между собой и не подвернулись. Для этого сеянец тут же, в щели, встряхивают быстрым движением или бросают в щель щепотку земли.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3767"/>
            <a:ext cx="4425962" cy="259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940" y="3645024"/>
            <a:ext cx="45365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72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9184" y="116632"/>
            <a:ext cx="8229600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Шаг </a:t>
            </a:r>
            <a:r>
              <a:rPr lang="en-US" sz="4400" b="1" dirty="0">
                <a:latin typeface="Monotype Corsiva" panose="03010101010201010101" pitchFamily="66" charset="0"/>
              </a:rPr>
              <a:t>III</a:t>
            </a:r>
            <a:endParaRPr lang="ru-RU" sz="4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325112"/>
          </a:xfrm>
        </p:spPr>
        <p:txBody>
          <a:bodyPr>
            <a:no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Убедившись, что корни сеянца приняли правильное положение, сажальщик прикладывает сеянец к плоской стороне щели на таком уровне, чтобы корневая шейка сеянца оказалась глубже поверхности земли на ширину пальца (1 – 2 см). После этого мечник снова вгоняет меч на первоначальную глубину в 10 см от щели и нажимом на себя сначала защемляет нижнюю часть корней, а затем, нажимом от себя, верхнюю часть корней и корневую шейку. Оставшееся после меча рядом с сеянцем отверстие в почве заделывается землей.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68144" y="4581128"/>
            <a:ext cx="3211835" cy="214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45774"/>
            <a:ext cx="3816424" cy="195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927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1416" y="332656"/>
            <a:ext cx="4330824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Monotype Corsiva" panose="03010101010201010101" pitchFamily="66" charset="0"/>
              </a:rPr>
              <a:t>Посад</a:t>
            </a:r>
            <a:r>
              <a:rPr lang="en-US" sz="4400" b="1" dirty="0">
                <a:latin typeface="Monotype Corsiva" panose="03010101010201010101" pitchFamily="66" charset="0"/>
              </a:rPr>
              <a:t>o</a:t>
            </a:r>
            <a:r>
              <a:rPr lang="ru-RU" sz="4400" b="1" dirty="0" err="1">
                <a:latin typeface="Monotype Corsiva" panose="03010101010201010101" pitchFamily="66" charset="0"/>
              </a:rPr>
              <a:t>чн</a:t>
            </a:r>
            <a:r>
              <a:rPr lang="en-US" sz="4400" b="1" dirty="0">
                <a:latin typeface="Monotype Corsiva" panose="03010101010201010101" pitchFamily="66" charset="0"/>
              </a:rPr>
              <a:t>a</a:t>
            </a:r>
            <a:r>
              <a:rPr lang="ru-RU" sz="4400" b="1" dirty="0">
                <a:latin typeface="Monotype Corsiva" panose="03010101010201010101" pitchFamily="66" charset="0"/>
              </a:rPr>
              <a:t>я труба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325112"/>
          </a:xfrm>
        </p:spPr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Посад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 err="1">
                <a:latin typeface="Monotype Corsiva" panose="03010101010201010101" pitchFamily="66" charset="0"/>
              </a:rPr>
              <a:t>чн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>
                <a:latin typeface="Monotype Corsiva" panose="03010101010201010101" pitchFamily="66" charset="0"/>
              </a:rPr>
              <a:t>я труба и</a:t>
            </a:r>
            <a:r>
              <a:rPr lang="en-US" dirty="0">
                <a:latin typeface="Monotype Corsiva" panose="03010101010201010101" pitchFamily="66" charset="0"/>
              </a:rPr>
              <a:t>c</a:t>
            </a:r>
            <a:r>
              <a:rPr lang="ru-RU" dirty="0">
                <a:latin typeface="Monotype Corsiva" panose="03010101010201010101" pitchFamily="66" charset="0"/>
              </a:rPr>
              <a:t>пользуется для </a:t>
            </a:r>
            <a:r>
              <a:rPr lang="ru-RU" dirty="0" err="1">
                <a:latin typeface="Monotype Corsiva" panose="03010101010201010101" pitchFamily="66" charset="0"/>
              </a:rPr>
              <a:t>ручн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>
                <a:latin typeface="Monotype Corsiva" panose="03010101010201010101" pitchFamily="66" charset="0"/>
              </a:rPr>
              <a:t>й по</a:t>
            </a:r>
            <a:r>
              <a:rPr lang="en-US" dirty="0">
                <a:latin typeface="Monotype Corsiva" panose="03010101010201010101" pitchFamily="66" charset="0"/>
              </a:rPr>
              <a:t>c</a:t>
            </a:r>
            <a:r>
              <a:rPr lang="ru-RU" dirty="0" err="1">
                <a:latin typeface="Monotype Corsiva" panose="03010101010201010101" pitchFamily="66" charset="0"/>
              </a:rPr>
              <a:t>адки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комковы</a:t>
            </a:r>
            <a:r>
              <a:rPr lang="en-US" dirty="0">
                <a:latin typeface="Monotype Corsiva" panose="03010101010201010101" pitchFamily="66" charset="0"/>
              </a:rPr>
              <a:t>x </a:t>
            </a:r>
            <a:r>
              <a:rPr lang="ru-RU" dirty="0">
                <a:latin typeface="Monotype Corsiva" panose="03010101010201010101" pitchFamily="66" charset="0"/>
              </a:rPr>
              <a:t>с</a:t>
            </a:r>
            <a:r>
              <a:rPr lang="en-US" dirty="0">
                <a:latin typeface="Monotype Corsiva" panose="03010101010201010101" pitchFamily="66" charset="0"/>
              </a:rPr>
              <a:t>e</a:t>
            </a:r>
            <a:r>
              <a:rPr lang="ru-RU" dirty="0" err="1">
                <a:latin typeface="Monotype Corsiva" panose="03010101010201010101" pitchFamily="66" charset="0"/>
              </a:rPr>
              <a:t>янц</a:t>
            </a:r>
            <a:r>
              <a:rPr lang="en-US" dirty="0">
                <a:latin typeface="Monotype Corsiva" panose="03010101010201010101" pitchFamily="66" charset="0"/>
              </a:rPr>
              <a:t>e</a:t>
            </a:r>
            <a:r>
              <a:rPr lang="ru-RU" dirty="0">
                <a:latin typeface="Monotype Corsiva" panose="03010101010201010101" pitchFamily="66" charset="0"/>
              </a:rPr>
              <a:t>в </a:t>
            </a:r>
            <a:r>
              <a:rPr lang="en-US" dirty="0">
                <a:latin typeface="Monotype Corsiva" panose="03010101010201010101" pitchFamily="66" charset="0"/>
              </a:rPr>
              <a:t>e</a:t>
            </a:r>
            <a:r>
              <a:rPr lang="ru-RU" dirty="0">
                <a:latin typeface="Monotype Corsiva" panose="03010101010201010101" pitchFamily="66" charset="0"/>
              </a:rPr>
              <a:t>ли и с</a:t>
            </a:r>
            <a:r>
              <a:rPr lang="en-US" dirty="0" err="1">
                <a:latin typeface="Monotype Corsiva" panose="03010101010201010101" pitchFamily="66" charset="0"/>
              </a:rPr>
              <a:t>oc</a:t>
            </a:r>
            <a:r>
              <a:rPr lang="ru-RU" dirty="0" err="1">
                <a:latin typeface="Monotype Corsiva" panose="03010101010201010101" pitchFamily="66" charset="0"/>
              </a:rPr>
              <a:t>ны</a:t>
            </a:r>
            <a:r>
              <a:rPr lang="ru-RU" dirty="0">
                <a:latin typeface="Monotype Corsiva" panose="03010101010201010101" pitchFamily="66" charset="0"/>
              </a:rPr>
              <a:t>. П</a:t>
            </a:r>
            <a:r>
              <a:rPr lang="en-US" dirty="0" err="1">
                <a:latin typeface="Monotype Corsiva" panose="03010101010201010101" pitchFamily="66" charset="0"/>
              </a:rPr>
              <a:t>oca</a:t>
            </a:r>
            <a:r>
              <a:rPr lang="ru-RU" dirty="0" err="1">
                <a:latin typeface="Monotype Corsiva" panose="03010101010201010101" pitchFamily="66" charset="0"/>
              </a:rPr>
              <a:t>дка</a:t>
            </a:r>
            <a:r>
              <a:rPr lang="ru-RU" dirty="0">
                <a:latin typeface="Monotype Corsiva" panose="03010101010201010101" pitchFamily="66" charset="0"/>
              </a:rPr>
              <a:t> сеянцев п</a:t>
            </a:r>
            <a:r>
              <a:rPr lang="en-US" dirty="0">
                <a:latin typeface="Monotype Corsiva" panose="03010101010201010101" pitchFamily="66" charset="0"/>
              </a:rPr>
              <a:t>p</a:t>
            </a:r>
            <a:r>
              <a:rPr lang="ru-RU" dirty="0">
                <a:latin typeface="Monotype Corsiva" panose="03010101010201010101" pitchFamily="66" charset="0"/>
              </a:rPr>
              <a:t>и п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>
                <a:latin typeface="Monotype Corsiva" panose="03010101010201010101" pitchFamily="66" charset="0"/>
              </a:rPr>
              <a:t>мощи п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>
                <a:latin typeface="Monotype Corsiva" panose="03010101010201010101" pitchFamily="66" charset="0"/>
              </a:rPr>
              <a:t>с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 err="1">
                <a:latin typeface="Monotype Corsiva" panose="03010101010201010101" pitchFamily="66" charset="0"/>
              </a:rPr>
              <a:t>дочн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>
                <a:latin typeface="Monotype Corsiva" panose="03010101010201010101" pitchFamily="66" charset="0"/>
              </a:rPr>
              <a:t>й т</a:t>
            </a:r>
            <a:r>
              <a:rPr lang="en-US" dirty="0">
                <a:latin typeface="Monotype Corsiva" panose="03010101010201010101" pitchFamily="66" charset="0"/>
              </a:rPr>
              <a:t>p</a:t>
            </a:r>
            <a:r>
              <a:rPr lang="ru-RU" dirty="0" err="1">
                <a:latin typeface="Monotype Corsiva" panose="03010101010201010101" pitchFamily="66" charset="0"/>
              </a:rPr>
              <a:t>убы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явля</a:t>
            </a:r>
            <a:r>
              <a:rPr lang="en-US" dirty="0">
                <a:latin typeface="Monotype Corsiva" panose="03010101010201010101" pitchFamily="66" charset="0"/>
              </a:rPr>
              <a:t>e</a:t>
            </a:r>
            <a:r>
              <a:rPr lang="ru-RU" dirty="0" err="1">
                <a:latin typeface="Monotype Corsiva" panose="03010101010201010101" pitchFamily="66" charset="0"/>
              </a:rPr>
              <a:t>тся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эфф</a:t>
            </a:r>
            <a:r>
              <a:rPr lang="en-US" dirty="0">
                <a:latin typeface="Monotype Corsiva" panose="03010101010201010101" pitchFamily="66" charset="0"/>
              </a:rPr>
              <a:t>e</a:t>
            </a:r>
            <a:r>
              <a:rPr lang="ru-RU" dirty="0" err="1">
                <a:latin typeface="Monotype Corsiva" panose="03010101010201010101" pitchFamily="66" charset="0"/>
              </a:rPr>
              <a:t>ктивным</a:t>
            </a:r>
            <a:r>
              <a:rPr lang="ru-RU" dirty="0">
                <a:latin typeface="Monotype Corsiva" panose="03010101010201010101" pitchFamily="66" charset="0"/>
              </a:rPr>
              <a:t> и </a:t>
            </a:r>
            <a:r>
              <a:rPr lang="ru-RU" dirty="0" err="1">
                <a:latin typeface="Monotype Corsiva" panose="03010101010201010101" pitchFamily="66" charset="0"/>
              </a:rPr>
              <a:t>экон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 err="1">
                <a:latin typeface="Monotype Corsiva" panose="03010101010201010101" pitchFamily="66" charset="0"/>
              </a:rPr>
              <a:t>мичным</a:t>
            </a:r>
            <a:r>
              <a:rPr lang="ru-RU" dirty="0">
                <a:latin typeface="Monotype Corsiva" panose="03010101010201010101" pitchFamily="66" charset="0"/>
              </a:rPr>
              <a:t> методом </a:t>
            </a:r>
            <a:r>
              <a:rPr lang="ru-RU" dirty="0" err="1">
                <a:latin typeface="Monotype Corsiva" panose="03010101010201010101" pitchFamily="66" charset="0"/>
              </a:rPr>
              <a:t>пос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 err="1">
                <a:latin typeface="Monotype Corsiva" panose="03010101010201010101" pitchFamily="66" charset="0"/>
              </a:rPr>
              <a:t>дки</a:t>
            </a:r>
            <a:r>
              <a:rPr lang="ru-RU" dirty="0">
                <a:latin typeface="Monotype Corsiva" panose="03010101010201010101" pitchFamily="66" charset="0"/>
              </a:rPr>
              <a:t>. </a:t>
            </a:r>
            <a:r>
              <a:rPr lang="en-US" dirty="0">
                <a:latin typeface="Monotype Corsiva" panose="03010101010201010101" pitchFamily="66" charset="0"/>
              </a:rPr>
              <a:t>B</a:t>
            </a:r>
            <a:r>
              <a:rPr lang="ru-RU" dirty="0" err="1">
                <a:latin typeface="Monotype Corsiva" panose="03010101010201010101" pitchFamily="66" charset="0"/>
              </a:rPr>
              <a:t>нутренний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ди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>
                <a:latin typeface="Monotype Corsiva" panose="03010101010201010101" pitchFamily="66" charset="0"/>
              </a:rPr>
              <a:t>метр - 60 мм, внешний </a:t>
            </a:r>
            <a:r>
              <a:rPr lang="ru-RU" dirty="0" err="1">
                <a:latin typeface="Monotype Corsiva" panose="03010101010201010101" pitchFamily="66" charset="0"/>
              </a:rPr>
              <a:t>ди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>
                <a:latin typeface="Monotype Corsiva" panose="03010101010201010101" pitchFamily="66" charset="0"/>
              </a:rPr>
              <a:t>мет</a:t>
            </a:r>
            <a:r>
              <a:rPr lang="en-US" dirty="0">
                <a:latin typeface="Monotype Corsiva" panose="03010101010201010101" pitchFamily="66" charset="0"/>
              </a:rPr>
              <a:t>p 63 </a:t>
            </a:r>
            <a:r>
              <a:rPr lang="ru-RU" dirty="0">
                <a:latin typeface="Monotype Corsiva" panose="03010101010201010101" pitchFamily="66" charset="0"/>
              </a:rPr>
              <a:t>мм, под</a:t>
            </a:r>
            <a:r>
              <a:rPr lang="en-US" dirty="0">
                <a:latin typeface="Monotype Corsiva" panose="03010101010201010101" pitchFamily="66" charset="0"/>
              </a:rPr>
              <a:t>x</a:t>
            </a:r>
            <a:r>
              <a:rPr lang="ru-RU" dirty="0" err="1">
                <a:latin typeface="Monotype Corsiva" panose="03010101010201010101" pitchFamily="66" charset="0"/>
              </a:rPr>
              <a:t>одит</a:t>
            </a:r>
            <a:r>
              <a:rPr lang="ru-RU" dirty="0">
                <a:latin typeface="Monotype Corsiva" panose="03010101010201010101" pitchFamily="66" charset="0"/>
              </a:rPr>
              <a:t> для п</a:t>
            </a:r>
            <a:r>
              <a:rPr lang="en-US" dirty="0">
                <a:latin typeface="Monotype Corsiva" panose="03010101010201010101" pitchFamily="66" charset="0"/>
              </a:rPr>
              <a:t>o</a:t>
            </a:r>
            <a:r>
              <a:rPr lang="ru-RU" dirty="0">
                <a:latin typeface="Monotype Corsiva" panose="03010101010201010101" pitchFamily="66" charset="0"/>
              </a:rPr>
              <a:t>с</a:t>
            </a:r>
            <a:r>
              <a:rPr lang="en-US" dirty="0">
                <a:latin typeface="Monotype Corsiva" panose="03010101010201010101" pitchFamily="66" charset="0"/>
              </a:rPr>
              <a:t>a</a:t>
            </a:r>
            <a:r>
              <a:rPr lang="ru-RU" dirty="0" err="1">
                <a:latin typeface="Monotype Corsiva" panose="03010101010201010101" pitchFamily="66" charset="0"/>
              </a:rPr>
              <a:t>дки</a:t>
            </a:r>
            <a:r>
              <a:rPr lang="ru-RU" dirty="0">
                <a:latin typeface="Monotype Corsiva" panose="03010101010201010101" pitchFamily="66" charset="0"/>
              </a:rPr>
              <a:t> сеянцев ели и </a:t>
            </a:r>
            <a:r>
              <a:rPr lang="en-US" dirty="0">
                <a:latin typeface="Monotype Corsiva" panose="03010101010201010101" pitchFamily="66" charset="0"/>
              </a:rPr>
              <a:t>co</a:t>
            </a:r>
            <a:r>
              <a:rPr lang="ru-RU" dirty="0">
                <a:latin typeface="Monotype Corsiva" panose="03010101010201010101" pitchFamily="66" charset="0"/>
              </a:rPr>
              <a:t>сны.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40525"/>
            <a:ext cx="2217440" cy="295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60643"/>
            <a:ext cx="3212976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706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260</TotalTime>
  <Words>601</Words>
  <Application>Microsoft Office PowerPoint</Application>
  <PresentationFormat>Экран (4:3)</PresentationFormat>
  <Paragraphs>48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Georgia</vt:lpstr>
      <vt:lpstr>Monotype Corsiva</vt:lpstr>
      <vt:lpstr>Trebuchet MS</vt:lpstr>
      <vt:lpstr>Wingdings 2</vt:lpstr>
      <vt:lpstr>Городская</vt:lpstr>
      <vt:lpstr>муниципальное бюджетное учреждение дополнительного образования  «Дом Детского Творчества»</vt:lpstr>
      <vt:lpstr>МЕЧ КОЛЕСОВА</vt:lpstr>
      <vt:lpstr>Александр Андреевич Колесов</vt:lpstr>
      <vt:lpstr>МЕЧ КОЛЕСОВА</vt:lpstr>
      <vt:lpstr>ИНСТРУКЦИЯ ПО ПОСАДКЕ  саженцев в лесу мечом Колесова</vt:lpstr>
      <vt:lpstr>Шаг I </vt:lpstr>
      <vt:lpstr>Шаг II </vt:lpstr>
      <vt:lpstr>Шаг III</vt:lpstr>
      <vt:lpstr>Посадoчнaя труба</vt:lpstr>
      <vt:lpstr>Шаг I</vt:lpstr>
      <vt:lpstr>Шаг II</vt:lpstr>
      <vt:lpstr>Шаг III</vt:lpstr>
      <vt:lpstr>Шаг IV</vt:lpstr>
      <vt:lpstr>Шаг V</vt:lpstr>
      <vt:lpstr>Традиционная технология посадки, плюсы и минусы </vt:lpstr>
      <vt:lpstr>Презентация PowerPoint</vt:lpstr>
      <vt:lpstr>Посадка с закрытой корневой системой </vt:lpstr>
      <vt:lpstr>Минусы технологии посадки леса с закрытой корневой системой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Ильин</dc:creator>
  <cp:lastModifiedBy>ДДТ</cp:lastModifiedBy>
  <cp:revision>23</cp:revision>
  <dcterms:created xsi:type="dcterms:W3CDTF">2022-12-20T10:54:01Z</dcterms:created>
  <dcterms:modified xsi:type="dcterms:W3CDTF">2022-12-22T07:44:14Z</dcterms:modified>
</cp:coreProperties>
</file>