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22.12.2022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22.12.2022</a:t>
            </a:fld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22.12.2022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://andreynoak.ru/pervichnaya-derevoobrabotka/kak-poschitat-pravilno-kub-lesa/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72169" y="92896"/>
            <a:ext cx="8447856" cy="720079"/>
          </a:xfrm>
        </p:spPr>
        <p:txBody>
          <a:bodyPr>
            <a:noAutofit/>
          </a:bodyPr>
          <a:lstStyle/>
          <a:p>
            <a:pPr algn="ctr"/>
            <a:r>
              <a:rPr lang="ru-RU" sz="1800" dirty="0"/>
              <a:t>муниципальное бюджетное учреждение дополнительного образования </a:t>
            </a:r>
            <a:br>
              <a:rPr lang="ru-RU" sz="1800" dirty="0"/>
            </a:br>
            <a:r>
              <a:rPr lang="ru-RU" sz="1800" dirty="0"/>
              <a:t>«Дом Детского Творчества»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3771855"/>
            <a:ext cx="9130865" cy="3086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694A8AD-15D5-4763-AB86-0C31D0A20E51}"/>
              </a:ext>
            </a:extLst>
          </p:cNvPr>
          <p:cNvSpPr/>
          <p:nvPr/>
        </p:nvSpPr>
        <p:spPr>
          <a:xfrm>
            <a:off x="406400" y="1073876"/>
            <a:ext cx="87358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FFFF00"/>
                </a:solidFill>
                <a:latin typeface="Trebuchet MS"/>
                <a:ea typeface="+mj-ea"/>
                <a:cs typeface="+mj-cs"/>
              </a:rPr>
              <a:t>Методические рекомендации</a:t>
            </a:r>
          </a:p>
          <a:p>
            <a:pPr algn="ctr"/>
            <a:r>
              <a:rPr lang="ru-RU" sz="2400" dirty="0">
                <a:solidFill>
                  <a:srgbClr val="FFFF00"/>
                </a:solidFill>
                <a:latin typeface="Trebuchet MS"/>
                <a:ea typeface="+mj-ea"/>
                <a:cs typeface="+mj-cs"/>
              </a:rPr>
              <a:t> по использованию различных способов при посадки саженцев сосны для лесовосстановления вырубленных площадей в рамках реализации ДОП «Лес и человек».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B337A61-C009-46E8-B704-9084B475051C}"/>
              </a:ext>
            </a:extLst>
          </p:cNvPr>
          <p:cNvSpPr/>
          <p:nvPr/>
        </p:nvSpPr>
        <p:spPr>
          <a:xfrm>
            <a:off x="2405786" y="2830768"/>
            <a:ext cx="67687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92D050"/>
                </a:solidFill>
                <a:latin typeface="Trebuchet MS"/>
                <a:ea typeface="+mj-ea"/>
                <a:cs typeface="+mj-cs"/>
              </a:rPr>
              <a:t>Автор: педагог дополнительного образования Курс Олег Викторович</a:t>
            </a:r>
            <a:endParaRPr lang="ru-RU" sz="2400" dirty="0">
              <a:solidFill>
                <a:srgbClr val="92D050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9145054-030F-4AED-93EA-D5282C92C862}"/>
              </a:ext>
            </a:extLst>
          </p:cNvPr>
          <p:cNvSpPr/>
          <p:nvPr/>
        </p:nvSpPr>
        <p:spPr>
          <a:xfrm>
            <a:off x="3851920" y="6275613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2400" dirty="0">
                <a:solidFill>
                  <a:srgbClr val="FFFF00"/>
                </a:solidFill>
                <a:latin typeface="Trebuchet MS"/>
              </a:rPr>
              <a:t>2022 г.</a:t>
            </a:r>
            <a:endParaRPr lang="ru-RU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1459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41576" y="260648"/>
            <a:ext cx="1810544" cy="1066800"/>
          </a:xfrm>
        </p:spPr>
        <p:txBody>
          <a:bodyPr>
            <a:normAutofit/>
          </a:bodyPr>
          <a:lstStyle/>
          <a:p>
            <a:r>
              <a:rPr lang="ru-RU" sz="4400" b="1" dirty="0">
                <a:latin typeface="Monotype Corsiva" panose="03010101010201010101" pitchFamily="66" charset="0"/>
              </a:rPr>
              <a:t>Шаг</a:t>
            </a:r>
            <a:r>
              <a:rPr lang="en-US" sz="4400" b="1" dirty="0">
                <a:latin typeface="Monotype Corsiva" panose="03010101010201010101" pitchFamily="66" charset="0"/>
              </a:rPr>
              <a:t> I</a:t>
            </a:r>
            <a:endParaRPr lang="ru-RU" sz="4400" b="1" dirty="0">
              <a:latin typeface="Monotype Corsiva" panose="03010101010201010101" pitchFamily="66" charset="0"/>
            </a:endParaRP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6792"/>
            <a:ext cx="3240359" cy="410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107" y="1628800"/>
            <a:ext cx="3816424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85448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97560" y="260648"/>
            <a:ext cx="1810544" cy="1066800"/>
          </a:xfrm>
        </p:spPr>
        <p:txBody>
          <a:bodyPr>
            <a:normAutofit/>
          </a:bodyPr>
          <a:lstStyle/>
          <a:p>
            <a:r>
              <a:rPr lang="ru-RU" sz="4400" b="1" dirty="0">
                <a:latin typeface="Monotype Corsiva" panose="03010101010201010101" pitchFamily="66" charset="0"/>
              </a:rPr>
              <a:t>Шаг </a:t>
            </a:r>
            <a:r>
              <a:rPr lang="en-US" sz="4400" b="1" dirty="0">
                <a:latin typeface="Monotype Corsiva" panose="03010101010201010101" pitchFamily="66" charset="0"/>
              </a:rPr>
              <a:t>II</a:t>
            </a:r>
            <a:endParaRPr lang="ru-RU" sz="4400" b="1" dirty="0">
              <a:latin typeface="Monotype Corsiva" panose="03010101010201010101" pitchFamily="66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7" y="1556792"/>
            <a:ext cx="3695889" cy="4857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916832"/>
            <a:ext cx="5254625" cy="3944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9134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19872" y="260648"/>
            <a:ext cx="2098576" cy="1066800"/>
          </a:xfrm>
        </p:spPr>
        <p:txBody>
          <a:bodyPr>
            <a:normAutofit/>
          </a:bodyPr>
          <a:lstStyle/>
          <a:p>
            <a:r>
              <a:rPr lang="ru-RU" sz="4400" b="1" dirty="0">
                <a:latin typeface="Monotype Corsiva" panose="03010101010201010101" pitchFamily="66" charset="0"/>
              </a:rPr>
              <a:t>Шаг </a:t>
            </a:r>
            <a:r>
              <a:rPr lang="en-US" sz="4400" b="1" dirty="0">
                <a:latin typeface="Monotype Corsiva" panose="03010101010201010101" pitchFamily="66" charset="0"/>
              </a:rPr>
              <a:t>III</a:t>
            </a:r>
            <a:endParaRPr lang="ru-RU" sz="4400" b="1" dirty="0">
              <a:latin typeface="Monotype Corsiva" panose="03010101010201010101" pitchFamily="66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72816"/>
            <a:ext cx="2548731" cy="4567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916832"/>
            <a:ext cx="4896544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40185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1880" y="273968"/>
            <a:ext cx="1954560" cy="1066800"/>
          </a:xfrm>
        </p:spPr>
        <p:txBody>
          <a:bodyPr>
            <a:normAutofit/>
          </a:bodyPr>
          <a:lstStyle/>
          <a:p>
            <a:r>
              <a:rPr lang="ru-RU" sz="4400" b="1" dirty="0">
                <a:latin typeface="Monotype Corsiva" panose="03010101010201010101" pitchFamily="66" charset="0"/>
              </a:rPr>
              <a:t>Шаг </a:t>
            </a:r>
            <a:r>
              <a:rPr lang="en-US" sz="4400" b="1" dirty="0">
                <a:latin typeface="Monotype Corsiva" panose="03010101010201010101" pitchFamily="66" charset="0"/>
              </a:rPr>
              <a:t>IV</a:t>
            </a:r>
            <a:endParaRPr lang="ru-RU" sz="4400" b="1" dirty="0">
              <a:latin typeface="Monotype Corsiva" panose="03010101010201010101" pitchFamily="66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340768"/>
            <a:ext cx="3312368" cy="5254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84250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25552" y="260648"/>
            <a:ext cx="1882552" cy="1066800"/>
          </a:xfrm>
        </p:spPr>
        <p:txBody>
          <a:bodyPr>
            <a:normAutofit/>
          </a:bodyPr>
          <a:lstStyle/>
          <a:p>
            <a:r>
              <a:rPr lang="ru-RU" sz="4400" b="1" dirty="0">
                <a:latin typeface="Monotype Corsiva" panose="03010101010201010101" pitchFamily="66" charset="0"/>
              </a:rPr>
              <a:t>Шаг </a:t>
            </a:r>
            <a:r>
              <a:rPr lang="en-US" sz="4400" b="1" dirty="0">
                <a:latin typeface="Monotype Corsiva" panose="03010101010201010101" pitchFamily="66" charset="0"/>
              </a:rPr>
              <a:t>V</a:t>
            </a:r>
            <a:endParaRPr lang="ru-RU" sz="4400" b="1" dirty="0">
              <a:latin typeface="Monotype Corsiva" panose="03010101010201010101" pitchFamily="66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556792"/>
            <a:ext cx="4248472" cy="4766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6316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24544" y="764704"/>
            <a:ext cx="9937104" cy="115212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>
                <a:latin typeface="Monotype Corsiva" panose="03010101010201010101" pitchFamily="66" charset="0"/>
              </a:rPr>
              <a:t>Традиционная технология посадки, плюсы и минусы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916832"/>
            <a:ext cx="8568952" cy="4608512"/>
          </a:xfrm>
        </p:spPr>
        <p:txBody>
          <a:bodyPr>
            <a:noAutofit/>
          </a:bodyPr>
          <a:lstStyle/>
          <a:p>
            <a:pPr fontAlgn="base"/>
            <a:r>
              <a:rPr lang="ru-RU" dirty="0">
                <a:latin typeface="Monotype Corsiva" panose="03010101010201010101" pitchFamily="66" charset="0"/>
              </a:rPr>
              <a:t>Саженцы с открытой корневой системой дешевле в два — три раза. Стоимость одного саженца 1,5 — 2 рубля.</a:t>
            </a:r>
          </a:p>
          <a:p>
            <a:pPr fontAlgn="base"/>
            <a:r>
              <a:rPr lang="ru-RU" dirty="0">
                <a:latin typeface="Monotype Corsiva" panose="03010101010201010101" pitchFamily="66" charset="0"/>
              </a:rPr>
              <a:t>Это довольно старая и распространенная технология, поэтому в каждом лесхозе имеется оборудование для такого способа восстановления леса.</a:t>
            </a:r>
          </a:p>
          <a:p>
            <a:pPr fontAlgn="base"/>
            <a:r>
              <a:rPr lang="ru-RU" dirty="0">
                <a:latin typeface="Monotype Corsiva" panose="03010101010201010101" pitchFamily="66" charset="0"/>
              </a:rPr>
              <a:t>Относительно неплохая приживаемость посадочного материала от 60 до 80%.</a:t>
            </a:r>
          </a:p>
          <a:p>
            <a:pPr fontAlgn="base"/>
            <a:r>
              <a:rPr lang="ru-RU" dirty="0">
                <a:latin typeface="Monotype Corsiva" panose="03010101010201010101" pitchFamily="66" charset="0"/>
              </a:rPr>
              <a:t>Возможность механизации процесса восстановления.</a:t>
            </a:r>
          </a:p>
        </p:txBody>
      </p:sp>
    </p:spTree>
    <p:extLst>
      <p:ext uri="{BB962C8B-B14F-4D97-AF65-F5344CB8AC3E}">
        <p14:creationId xmlns:p14="http://schemas.microsoft.com/office/powerpoint/2010/main" val="3037451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0668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764704"/>
            <a:ext cx="9036496" cy="5976664"/>
          </a:xfrm>
        </p:spPr>
        <p:txBody>
          <a:bodyPr>
            <a:normAutofit fontScale="92500" lnSpcReduction="10000"/>
          </a:bodyPr>
          <a:lstStyle/>
          <a:p>
            <a:pPr fontAlgn="base"/>
            <a:r>
              <a:rPr lang="ru-RU" dirty="0">
                <a:latin typeface="Monotype Corsiva" panose="03010101010201010101" pitchFamily="66" charset="0"/>
              </a:rPr>
              <a:t>К минусам данной технологии можно отнести следующие моменты:</a:t>
            </a:r>
          </a:p>
          <a:p>
            <a:pPr fontAlgn="base"/>
            <a:r>
              <a:rPr lang="ru-RU" dirty="0">
                <a:latin typeface="Monotype Corsiva" panose="03010101010201010101" pitchFamily="66" charset="0"/>
              </a:rPr>
              <a:t>Из за не полной приживаемости, необходима дополнительная посадка лесных культур.</a:t>
            </a:r>
          </a:p>
          <a:p>
            <a:pPr fontAlgn="base"/>
            <a:r>
              <a:rPr lang="ru-RU" dirty="0">
                <a:latin typeface="Monotype Corsiva" panose="03010101010201010101" pitchFamily="66" charset="0"/>
              </a:rPr>
              <a:t>Посадка леса может осуществляться только в строго отведенное время года. Это весна, сроки посадки ограничены по времени тремя, четырьмя неделями.</a:t>
            </a:r>
          </a:p>
          <a:p>
            <a:pPr fontAlgn="base"/>
            <a:r>
              <a:rPr lang="ru-RU" dirty="0">
                <a:latin typeface="Monotype Corsiva" panose="03010101010201010101" pitchFamily="66" charset="0"/>
              </a:rPr>
              <a:t>Так как время ограничено, а объемы посадок как правило очень большие, приходится привлекать сторонних людей на посадку. Необходимо их дополнительное обучение, проверка качества выполненных ими работ.</a:t>
            </a:r>
          </a:p>
          <a:p>
            <a:pPr fontAlgn="base"/>
            <a:r>
              <a:rPr lang="ru-RU" dirty="0">
                <a:latin typeface="Monotype Corsiva" panose="03010101010201010101" pitchFamily="66" charset="0"/>
              </a:rPr>
              <a:t>Большое количество саженцев на одном гектаре, около 3000 — 4000 шт. Это увеличение посадочного материала.</a:t>
            </a:r>
          </a:p>
          <a:p>
            <a:pPr fontAlgn="base"/>
            <a:r>
              <a:rPr lang="ru-RU" dirty="0">
                <a:latin typeface="Monotype Corsiva" panose="03010101010201010101" pitchFamily="66" charset="0"/>
              </a:rPr>
              <a:t>Время выращивания одного сеянца около трех лет.</a:t>
            </a:r>
          </a:p>
          <a:p>
            <a:pPr fontAlgn="base"/>
            <a:r>
              <a:rPr lang="ru-RU" dirty="0">
                <a:latin typeface="Monotype Corsiva" panose="03010101010201010101" pitchFamily="66" charset="0"/>
              </a:rPr>
              <a:t>Необходимо изготовление снежников.</a:t>
            </a:r>
          </a:p>
          <a:p>
            <a:endParaRPr lang="ru-RU" dirty="0">
              <a:latin typeface="Monotype Corsiva" panose="03010101010201010101" pitchFamily="66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70386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620688"/>
            <a:ext cx="8939336" cy="1066800"/>
          </a:xfrm>
        </p:spPr>
        <p:txBody>
          <a:bodyPr>
            <a:normAutofit fontScale="90000"/>
          </a:bodyPr>
          <a:lstStyle/>
          <a:p>
            <a:r>
              <a:rPr lang="ru-RU" sz="4900" b="1" dirty="0">
                <a:latin typeface="Monotype Corsiva" panose="03010101010201010101" pitchFamily="66" charset="0"/>
              </a:rPr>
              <a:t>Посадка с закрытой корневой системой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96752"/>
            <a:ext cx="8928992" cy="5544616"/>
          </a:xfrm>
        </p:spPr>
        <p:txBody>
          <a:bodyPr>
            <a:normAutofit fontScale="92500"/>
          </a:bodyPr>
          <a:lstStyle/>
          <a:p>
            <a:pPr fontAlgn="base"/>
            <a:r>
              <a:rPr lang="ru-RU" dirty="0">
                <a:latin typeface="Monotype Corsiva" panose="03010101010201010101" pitchFamily="66" charset="0"/>
              </a:rPr>
              <a:t>Меньшее количество саженцев на одном гектаре, около 2000 шт.</a:t>
            </a:r>
          </a:p>
          <a:p>
            <a:pPr fontAlgn="base"/>
            <a:r>
              <a:rPr lang="ru-RU" dirty="0">
                <a:latin typeface="Monotype Corsiva" panose="03010101010201010101" pitchFamily="66" charset="0"/>
              </a:rPr>
              <a:t>Гораздо более высокая приживаемость, около 90%.</a:t>
            </a:r>
          </a:p>
          <a:p>
            <a:pPr fontAlgn="base"/>
            <a:r>
              <a:rPr lang="ru-RU" dirty="0">
                <a:latin typeface="Monotype Corsiva" panose="03010101010201010101" pitchFamily="66" charset="0"/>
              </a:rPr>
              <a:t>Время выращивания одного сеянца один год. Что дает большую возможность для увеличения производительности питомника.</a:t>
            </a:r>
          </a:p>
          <a:p>
            <a:pPr fontAlgn="base"/>
            <a:r>
              <a:rPr lang="ru-RU" dirty="0">
                <a:latin typeface="Monotype Corsiva" panose="03010101010201010101" pitchFamily="66" charset="0"/>
              </a:rPr>
              <a:t>Посадка </a:t>
            </a:r>
            <a:r>
              <a:rPr lang="ru-RU" dirty="0">
                <a:latin typeface="Monotype Corsiva" panose="03010101010201010101" pitchFamily="66" charset="0"/>
                <a:hlinkClick r:id="rId2"/>
              </a:rPr>
              <a:t>леса</a:t>
            </a:r>
            <a:r>
              <a:rPr lang="ru-RU" dirty="0">
                <a:latin typeface="Monotype Corsiva" panose="03010101010201010101" pitchFamily="66" charset="0"/>
              </a:rPr>
              <a:t> может вестись практически все теплое время года, а это у нас в России с мая по ноябрь. Не рекомендуется садить только во время почкования.</a:t>
            </a:r>
          </a:p>
          <a:p>
            <a:pPr fontAlgn="base"/>
            <a:r>
              <a:rPr lang="ru-RU" dirty="0">
                <a:latin typeface="Monotype Corsiva" panose="03010101010201010101" pitchFamily="66" charset="0"/>
              </a:rPr>
              <a:t>Для проведения посадочных работ, из за возможности ведения посадки длительное время, не нужно авральным методом набирать огромное количество людей. Для данной работы необходимо всего несколько человек, которые будут работать в течении полугода. Это позволяет увеличить качество посадки и профессионализм работников.</a:t>
            </a:r>
          </a:p>
        </p:txBody>
      </p:sp>
    </p:spTree>
    <p:extLst>
      <p:ext uri="{BB962C8B-B14F-4D97-AF65-F5344CB8AC3E}">
        <p14:creationId xmlns:p14="http://schemas.microsoft.com/office/powerpoint/2010/main" val="3322205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8864" y="836712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ru-RU" sz="4900" b="1" dirty="0">
                <a:latin typeface="Monotype Corsiva" panose="03010101010201010101" pitchFamily="66" charset="0"/>
              </a:rPr>
              <a:t>Минусы технологии посадки леса с закрытой корневой системой</a:t>
            </a:r>
            <a:br>
              <a:rPr lang="ru-RU" dirty="0">
                <a:latin typeface="Monotype Corsiva" panose="03010101010201010101" pitchFamily="66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ru-RU" dirty="0">
                <a:latin typeface="Monotype Corsiva" panose="03010101010201010101" pitchFamily="66" charset="0"/>
              </a:rPr>
              <a:t>Дорогой посадочный материал, один саженец около 5 рублей.</a:t>
            </a:r>
          </a:p>
          <a:p>
            <a:pPr fontAlgn="base"/>
            <a:r>
              <a:rPr lang="ru-RU" dirty="0">
                <a:latin typeface="Monotype Corsiva" panose="03010101010201010101" pitchFamily="66" charset="0"/>
              </a:rPr>
              <a:t>Малая распространенность метода.</a:t>
            </a:r>
          </a:p>
          <a:p>
            <a:pPr marL="109728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94902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1216" y="3068960"/>
            <a:ext cx="8075240" cy="891544"/>
          </a:xfrm>
        </p:spPr>
        <p:txBody>
          <a:bodyPr/>
          <a:lstStyle/>
          <a:p>
            <a:r>
              <a:rPr lang="ru-RU" sz="4400" b="1" dirty="0">
                <a:latin typeface="Monotype Corsiva" panose="03010101010201010101" pitchFamily="66" charset="0"/>
              </a:rPr>
              <a:t>Удачи и спасибо за внимание!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63811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8229600" cy="1066800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>
                <a:latin typeface="Monotype Corsiva" panose="03010101010201010101" pitchFamily="66" charset="0"/>
              </a:rPr>
              <a:t>МЕЧ КОЛЕСОВА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325112"/>
          </a:xfrm>
        </p:spPr>
        <p:txBody>
          <a:bodyPr>
            <a:normAutofit/>
          </a:bodyPr>
          <a:lstStyle/>
          <a:p>
            <a:r>
              <a:rPr lang="ru-RU" dirty="0">
                <a:latin typeface="Monotype Corsiva" panose="03010101010201010101" pitchFamily="66" charset="0"/>
              </a:rPr>
              <a:t>На самом деле, никакой это не меч - в том смысле, что это вовсе не холодное оружие, которым можно рубить и колоть. Так называется приспособление, с помощью которого очень удобно помещать в почву молодые саженцы деревьев... в промышленных масштабах, на потоке, сотнями и тысячами в день.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77072"/>
            <a:ext cx="3534197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741" y="4122823"/>
            <a:ext cx="4608512" cy="2284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1187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624736" cy="1066800"/>
          </a:xfrm>
        </p:spPr>
        <p:txBody>
          <a:bodyPr>
            <a:normAutofit/>
          </a:bodyPr>
          <a:lstStyle/>
          <a:p>
            <a:r>
              <a:rPr lang="ru-RU" sz="4400" b="1" dirty="0">
                <a:latin typeface="Monotype Corsiva" panose="03010101010201010101" pitchFamily="66" charset="0"/>
              </a:rPr>
              <a:t>Александр Андреевич Колесов</a:t>
            </a:r>
            <a:endParaRPr lang="ru-RU" sz="4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556792"/>
            <a:ext cx="5076056" cy="5325681"/>
          </a:xfrm>
        </p:spPr>
        <p:txBody>
          <a:bodyPr>
            <a:normAutofit lnSpcReduction="10000"/>
          </a:bodyPr>
          <a:lstStyle/>
          <a:p>
            <a:r>
              <a:rPr lang="ru-RU" dirty="0">
                <a:latin typeface="Monotype Corsiva" panose="03010101010201010101" pitchFamily="66" charset="0"/>
              </a:rPr>
              <a:t>Александр Андреевич Колесов (1837 - 20 февраля 1901) - русский сельский педагог. Работал старшим преподавателем растениеводства и ботаники, а потом и директором Харьковского земледельческого училища. В 1883 году здесь был создан лесной питомник, где и был впервые применён МЕЧ КОЛЕСОВА, известный также как ЛПЛ-5.5 (лесопосадочная лопата).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098" y="1556793"/>
            <a:ext cx="3975902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02676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476672"/>
            <a:ext cx="4474840" cy="1066800"/>
          </a:xfrm>
        </p:spPr>
        <p:txBody>
          <a:bodyPr/>
          <a:lstStyle/>
          <a:p>
            <a:r>
              <a:rPr lang="ru-RU" sz="4400" b="1" dirty="0">
                <a:solidFill>
                  <a:srgbClr val="424456"/>
                </a:solidFill>
                <a:latin typeface="Monotype Corsiva" panose="03010101010201010101" pitchFamily="66" charset="0"/>
              </a:rPr>
              <a:t>МЕЧ КОЛЕСОВА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1673" y="1484784"/>
            <a:ext cx="4680520" cy="5040560"/>
          </a:xfrm>
        </p:spPr>
        <p:txBody>
          <a:bodyPr>
            <a:normAutofit lnSpcReduction="10000"/>
          </a:bodyPr>
          <a:lstStyle/>
          <a:p>
            <a:r>
              <a:rPr lang="ru-RU" dirty="0">
                <a:latin typeface="Monotype Corsiva" panose="03010101010201010101" pitchFamily="66" charset="0"/>
              </a:rPr>
              <a:t>По словам самого педагога, его изобретение - результат обобщения всего, что было создано поколениями других лесоводов, а этого добра придумали изрядно: Кол </a:t>
            </a:r>
            <a:r>
              <a:rPr lang="ru-RU" dirty="0" err="1">
                <a:latin typeface="Monotype Corsiva" panose="03010101010201010101" pitchFamily="66" charset="0"/>
              </a:rPr>
              <a:t>Тюрмера</a:t>
            </a:r>
            <a:r>
              <a:rPr lang="ru-RU" dirty="0">
                <a:latin typeface="Monotype Corsiva" panose="03010101010201010101" pitchFamily="66" charset="0"/>
              </a:rPr>
              <a:t>, бур Розанова, сажальный молоток, кол с ножом, посадочный бур, цилиндрическую лопата,  клиновидная лопата и так далее.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193" y="1916832"/>
            <a:ext cx="4048125" cy="336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51149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066800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>
                <a:latin typeface="Monotype Corsiva" panose="03010101010201010101" pitchFamily="66" charset="0"/>
              </a:rPr>
              <a:t>ИНСТРУКЦИЯ ПО ПОСАДКЕ</a:t>
            </a:r>
            <a:br>
              <a:rPr lang="ru-RU" sz="4400" b="1" dirty="0">
                <a:latin typeface="Monotype Corsiva" panose="03010101010201010101" pitchFamily="66" charset="0"/>
              </a:rPr>
            </a:br>
            <a:r>
              <a:rPr lang="ru-RU" sz="4400" b="1" dirty="0">
                <a:latin typeface="Monotype Corsiva" panose="03010101010201010101" pitchFamily="66" charset="0"/>
              </a:rPr>
              <a:t> саженцев в лесу мечом Колесова</a:t>
            </a:r>
            <a:endParaRPr lang="ru-RU" sz="4400" dirty="0"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628800"/>
            <a:ext cx="8229600" cy="4325112"/>
          </a:xfrm>
        </p:spPr>
        <p:txBody>
          <a:bodyPr/>
          <a:lstStyle/>
          <a:p>
            <a:r>
              <a:rPr lang="ru-RU" dirty="0">
                <a:latin typeface="Monotype Corsiva" panose="03010101010201010101" pitchFamily="66" charset="0"/>
              </a:rPr>
              <a:t>Сеянцы сажают под меч Колесова двое: один работает сажальным мечом, другой размещает сеянцы в щель и оправляет их.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972950"/>
            <a:ext cx="5760640" cy="3840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05848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69568" y="188640"/>
            <a:ext cx="1738536" cy="1066800"/>
          </a:xfrm>
        </p:spPr>
        <p:txBody>
          <a:bodyPr>
            <a:normAutofit/>
          </a:bodyPr>
          <a:lstStyle/>
          <a:p>
            <a:r>
              <a:rPr lang="ru-RU" sz="4400" b="1" dirty="0">
                <a:latin typeface="Monotype Corsiva" panose="03010101010201010101" pitchFamily="66" charset="0"/>
              </a:rPr>
              <a:t>Шаг </a:t>
            </a:r>
            <a:r>
              <a:rPr lang="en-US" sz="4400" b="1" dirty="0">
                <a:latin typeface="Monotype Corsiva" panose="03010101010201010101" pitchFamily="66" charset="0"/>
              </a:rPr>
              <a:t>I </a:t>
            </a:r>
            <a:endParaRPr lang="ru-RU" sz="4400" b="1" dirty="0"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225283"/>
            <a:ext cx="9144000" cy="4363957"/>
          </a:xfrm>
        </p:spPr>
        <p:txBody>
          <a:bodyPr>
            <a:normAutofit/>
          </a:bodyPr>
          <a:lstStyle/>
          <a:p>
            <a:r>
              <a:rPr lang="ru-RU" dirty="0">
                <a:latin typeface="Monotype Corsiva" panose="03010101010201010101" pitchFamily="66" charset="0"/>
              </a:rPr>
              <a:t>Рабочий с сажальным мечом (мечник), стоя лицом к посадочному месту и держа меч выпуклой стороной к себе, вонзает его на глубину 25 – 30 см и двумя – тремя раскачиваниями от себя и на себя расширяет щель до необходимых размеров.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443945"/>
            <a:ext cx="2232248" cy="3369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501008"/>
            <a:ext cx="5616624" cy="3289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04265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63888" y="188640"/>
            <a:ext cx="1882552" cy="1066800"/>
          </a:xfrm>
        </p:spPr>
        <p:txBody>
          <a:bodyPr>
            <a:normAutofit/>
          </a:bodyPr>
          <a:lstStyle/>
          <a:p>
            <a:r>
              <a:rPr lang="ru-RU" sz="4400" b="1" dirty="0">
                <a:latin typeface="Monotype Corsiva" panose="03010101010201010101" pitchFamily="66" charset="0"/>
              </a:rPr>
              <a:t>Шаг</a:t>
            </a:r>
            <a:r>
              <a:rPr lang="en-US" sz="4400" b="1" dirty="0">
                <a:latin typeface="Monotype Corsiva" panose="03010101010201010101" pitchFamily="66" charset="0"/>
              </a:rPr>
              <a:t> II</a:t>
            </a:r>
            <a:r>
              <a:rPr lang="ru-RU" sz="4400" b="1" dirty="0">
                <a:latin typeface="Monotype Corsiva" panose="03010101010201010101" pitchFamily="66" charset="0"/>
              </a:rPr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980728"/>
            <a:ext cx="8229600" cy="4325112"/>
          </a:xfrm>
        </p:spPr>
        <p:txBody>
          <a:bodyPr/>
          <a:lstStyle/>
          <a:p>
            <a:r>
              <a:rPr lang="ru-RU" dirty="0">
                <a:latin typeface="Monotype Corsiva" panose="03010101010201010101" pitchFamily="66" charset="0"/>
              </a:rPr>
              <a:t>В это время другой рабочий (сажальщик), взяв из сажального ящика (из ведра) сеянец за корневую шейку, аккуратно сажает его в приготовленную щель, строго следя за тем, чтобы корни сеянца не переплелись между собой и не подвернулись. Для этого сеянец тут же, в щели, встряхивают быстрым движением или бросают в щель щепотку земли.</a:t>
            </a:r>
          </a:p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73767"/>
            <a:ext cx="4425962" cy="2592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940" y="3645024"/>
            <a:ext cx="4536504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77225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99184" y="116632"/>
            <a:ext cx="8229600" cy="1066800"/>
          </a:xfrm>
        </p:spPr>
        <p:txBody>
          <a:bodyPr>
            <a:normAutofit/>
          </a:bodyPr>
          <a:lstStyle/>
          <a:p>
            <a:r>
              <a:rPr lang="ru-RU" sz="4400" b="1" dirty="0">
                <a:latin typeface="Monotype Corsiva" panose="03010101010201010101" pitchFamily="66" charset="0"/>
              </a:rPr>
              <a:t>Шаг </a:t>
            </a:r>
            <a:r>
              <a:rPr lang="en-US" sz="4400" b="1" dirty="0">
                <a:latin typeface="Monotype Corsiva" panose="03010101010201010101" pitchFamily="66" charset="0"/>
              </a:rPr>
              <a:t>III</a:t>
            </a:r>
            <a:endParaRPr lang="ru-RU" sz="4400" b="1" dirty="0"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836712"/>
            <a:ext cx="9144000" cy="4325112"/>
          </a:xfrm>
        </p:spPr>
        <p:txBody>
          <a:bodyPr>
            <a:noAutofit/>
          </a:bodyPr>
          <a:lstStyle/>
          <a:p>
            <a:r>
              <a:rPr lang="ru-RU" dirty="0">
                <a:latin typeface="Monotype Corsiva" panose="03010101010201010101" pitchFamily="66" charset="0"/>
              </a:rPr>
              <a:t>Убедившись, что корни сеянца приняли правильное положение, сажальщик прикладывает сеянец к плоской стороне щели на таком уровне, чтобы корневая шейка сеянца оказалась глубже поверхности земли на ширину пальца (1 – 2 см). После этого мечник снова вгоняет меч на первоначальную глубину в 10 см от щели и нажимом на себя сначала защемляет нижнюю часть корней, а затем, нажимом от себя, верхнюю часть корней и корневую шейку. Оставшееся после меча рядом с сеянцем отверстие в почве заделывается землей.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868144" y="4581128"/>
            <a:ext cx="3211835" cy="2141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745774"/>
            <a:ext cx="3816424" cy="1959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19279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01416" y="332656"/>
            <a:ext cx="4330824" cy="1066800"/>
          </a:xfrm>
        </p:spPr>
        <p:txBody>
          <a:bodyPr>
            <a:normAutofit/>
          </a:bodyPr>
          <a:lstStyle/>
          <a:p>
            <a:r>
              <a:rPr lang="ru-RU" sz="4400" b="1" dirty="0">
                <a:latin typeface="Monotype Corsiva" panose="03010101010201010101" pitchFamily="66" charset="0"/>
              </a:rPr>
              <a:t>Посад</a:t>
            </a:r>
            <a:r>
              <a:rPr lang="en-US" sz="4400" b="1" dirty="0">
                <a:latin typeface="Monotype Corsiva" panose="03010101010201010101" pitchFamily="66" charset="0"/>
              </a:rPr>
              <a:t>o</a:t>
            </a:r>
            <a:r>
              <a:rPr lang="ru-RU" sz="4400" b="1" dirty="0" err="1">
                <a:latin typeface="Monotype Corsiva" panose="03010101010201010101" pitchFamily="66" charset="0"/>
              </a:rPr>
              <a:t>чн</a:t>
            </a:r>
            <a:r>
              <a:rPr lang="en-US" sz="4400" b="1" dirty="0">
                <a:latin typeface="Monotype Corsiva" panose="03010101010201010101" pitchFamily="66" charset="0"/>
              </a:rPr>
              <a:t>a</a:t>
            </a:r>
            <a:r>
              <a:rPr lang="ru-RU" sz="4400" b="1" dirty="0">
                <a:latin typeface="Monotype Corsiva" panose="03010101010201010101" pitchFamily="66" charset="0"/>
              </a:rPr>
              <a:t>я труба</a:t>
            </a:r>
            <a:endParaRPr lang="ru-RU" sz="4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4325112"/>
          </a:xfrm>
        </p:spPr>
        <p:txBody>
          <a:bodyPr/>
          <a:lstStyle/>
          <a:p>
            <a:r>
              <a:rPr lang="ru-RU" dirty="0">
                <a:latin typeface="Monotype Corsiva" panose="03010101010201010101" pitchFamily="66" charset="0"/>
              </a:rPr>
              <a:t>Посад</a:t>
            </a:r>
            <a:r>
              <a:rPr lang="en-US" dirty="0">
                <a:latin typeface="Monotype Corsiva" panose="03010101010201010101" pitchFamily="66" charset="0"/>
              </a:rPr>
              <a:t>o</a:t>
            </a:r>
            <a:r>
              <a:rPr lang="ru-RU" dirty="0" err="1">
                <a:latin typeface="Monotype Corsiva" panose="03010101010201010101" pitchFamily="66" charset="0"/>
              </a:rPr>
              <a:t>чн</a:t>
            </a:r>
            <a:r>
              <a:rPr lang="en-US" dirty="0">
                <a:latin typeface="Monotype Corsiva" panose="03010101010201010101" pitchFamily="66" charset="0"/>
              </a:rPr>
              <a:t>a</a:t>
            </a:r>
            <a:r>
              <a:rPr lang="ru-RU" dirty="0">
                <a:latin typeface="Monotype Corsiva" panose="03010101010201010101" pitchFamily="66" charset="0"/>
              </a:rPr>
              <a:t>я труба и</a:t>
            </a:r>
            <a:r>
              <a:rPr lang="en-US" dirty="0">
                <a:latin typeface="Monotype Corsiva" panose="03010101010201010101" pitchFamily="66" charset="0"/>
              </a:rPr>
              <a:t>c</a:t>
            </a:r>
            <a:r>
              <a:rPr lang="ru-RU" dirty="0">
                <a:latin typeface="Monotype Corsiva" panose="03010101010201010101" pitchFamily="66" charset="0"/>
              </a:rPr>
              <a:t>пользуется для </a:t>
            </a:r>
            <a:r>
              <a:rPr lang="ru-RU" dirty="0" err="1">
                <a:latin typeface="Monotype Corsiva" panose="03010101010201010101" pitchFamily="66" charset="0"/>
              </a:rPr>
              <a:t>ручн</a:t>
            </a:r>
            <a:r>
              <a:rPr lang="en-US" dirty="0">
                <a:latin typeface="Monotype Corsiva" panose="03010101010201010101" pitchFamily="66" charset="0"/>
              </a:rPr>
              <a:t>o</a:t>
            </a:r>
            <a:r>
              <a:rPr lang="ru-RU" dirty="0">
                <a:latin typeface="Monotype Corsiva" panose="03010101010201010101" pitchFamily="66" charset="0"/>
              </a:rPr>
              <a:t>й по</a:t>
            </a:r>
            <a:r>
              <a:rPr lang="en-US" dirty="0">
                <a:latin typeface="Monotype Corsiva" panose="03010101010201010101" pitchFamily="66" charset="0"/>
              </a:rPr>
              <a:t>c</a:t>
            </a:r>
            <a:r>
              <a:rPr lang="ru-RU" dirty="0" err="1">
                <a:latin typeface="Monotype Corsiva" panose="03010101010201010101" pitchFamily="66" charset="0"/>
              </a:rPr>
              <a:t>адки</a:t>
            </a:r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dirty="0" err="1">
                <a:latin typeface="Monotype Corsiva" panose="03010101010201010101" pitchFamily="66" charset="0"/>
              </a:rPr>
              <a:t>комковы</a:t>
            </a:r>
            <a:r>
              <a:rPr lang="en-US" dirty="0">
                <a:latin typeface="Monotype Corsiva" panose="03010101010201010101" pitchFamily="66" charset="0"/>
              </a:rPr>
              <a:t>x </a:t>
            </a:r>
            <a:r>
              <a:rPr lang="ru-RU" dirty="0">
                <a:latin typeface="Monotype Corsiva" panose="03010101010201010101" pitchFamily="66" charset="0"/>
              </a:rPr>
              <a:t>с</a:t>
            </a:r>
            <a:r>
              <a:rPr lang="en-US" dirty="0">
                <a:latin typeface="Monotype Corsiva" panose="03010101010201010101" pitchFamily="66" charset="0"/>
              </a:rPr>
              <a:t>e</a:t>
            </a:r>
            <a:r>
              <a:rPr lang="ru-RU" dirty="0" err="1">
                <a:latin typeface="Monotype Corsiva" panose="03010101010201010101" pitchFamily="66" charset="0"/>
              </a:rPr>
              <a:t>янц</a:t>
            </a:r>
            <a:r>
              <a:rPr lang="en-US" dirty="0">
                <a:latin typeface="Monotype Corsiva" panose="03010101010201010101" pitchFamily="66" charset="0"/>
              </a:rPr>
              <a:t>e</a:t>
            </a:r>
            <a:r>
              <a:rPr lang="ru-RU" dirty="0">
                <a:latin typeface="Monotype Corsiva" panose="03010101010201010101" pitchFamily="66" charset="0"/>
              </a:rPr>
              <a:t>в </a:t>
            </a:r>
            <a:r>
              <a:rPr lang="en-US" dirty="0">
                <a:latin typeface="Monotype Corsiva" panose="03010101010201010101" pitchFamily="66" charset="0"/>
              </a:rPr>
              <a:t>e</a:t>
            </a:r>
            <a:r>
              <a:rPr lang="ru-RU" dirty="0">
                <a:latin typeface="Monotype Corsiva" panose="03010101010201010101" pitchFamily="66" charset="0"/>
              </a:rPr>
              <a:t>ли и с</a:t>
            </a:r>
            <a:r>
              <a:rPr lang="en-US" dirty="0" err="1">
                <a:latin typeface="Monotype Corsiva" panose="03010101010201010101" pitchFamily="66" charset="0"/>
              </a:rPr>
              <a:t>oc</a:t>
            </a:r>
            <a:r>
              <a:rPr lang="ru-RU" dirty="0" err="1">
                <a:latin typeface="Monotype Corsiva" panose="03010101010201010101" pitchFamily="66" charset="0"/>
              </a:rPr>
              <a:t>ны</a:t>
            </a:r>
            <a:r>
              <a:rPr lang="ru-RU" dirty="0">
                <a:latin typeface="Monotype Corsiva" panose="03010101010201010101" pitchFamily="66" charset="0"/>
              </a:rPr>
              <a:t>. П</a:t>
            </a:r>
            <a:r>
              <a:rPr lang="en-US" dirty="0" err="1">
                <a:latin typeface="Monotype Corsiva" panose="03010101010201010101" pitchFamily="66" charset="0"/>
              </a:rPr>
              <a:t>oca</a:t>
            </a:r>
            <a:r>
              <a:rPr lang="ru-RU" dirty="0" err="1">
                <a:latin typeface="Monotype Corsiva" panose="03010101010201010101" pitchFamily="66" charset="0"/>
              </a:rPr>
              <a:t>дка</a:t>
            </a:r>
            <a:r>
              <a:rPr lang="ru-RU" dirty="0">
                <a:latin typeface="Monotype Corsiva" panose="03010101010201010101" pitchFamily="66" charset="0"/>
              </a:rPr>
              <a:t> сеянцев п</a:t>
            </a:r>
            <a:r>
              <a:rPr lang="en-US" dirty="0">
                <a:latin typeface="Monotype Corsiva" panose="03010101010201010101" pitchFamily="66" charset="0"/>
              </a:rPr>
              <a:t>p</a:t>
            </a:r>
            <a:r>
              <a:rPr lang="ru-RU" dirty="0">
                <a:latin typeface="Monotype Corsiva" panose="03010101010201010101" pitchFamily="66" charset="0"/>
              </a:rPr>
              <a:t>и п</a:t>
            </a:r>
            <a:r>
              <a:rPr lang="en-US" dirty="0">
                <a:latin typeface="Monotype Corsiva" panose="03010101010201010101" pitchFamily="66" charset="0"/>
              </a:rPr>
              <a:t>o</a:t>
            </a:r>
            <a:r>
              <a:rPr lang="ru-RU" dirty="0">
                <a:latin typeface="Monotype Corsiva" panose="03010101010201010101" pitchFamily="66" charset="0"/>
              </a:rPr>
              <a:t>мощи п</a:t>
            </a:r>
            <a:r>
              <a:rPr lang="en-US" dirty="0">
                <a:latin typeface="Monotype Corsiva" panose="03010101010201010101" pitchFamily="66" charset="0"/>
              </a:rPr>
              <a:t>o</a:t>
            </a:r>
            <a:r>
              <a:rPr lang="ru-RU" dirty="0">
                <a:latin typeface="Monotype Corsiva" panose="03010101010201010101" pitchFamily="66" charset="0"/>
              </a:rPr>
              <a:t>с</a:t>
            </a:r>
            <a:r>
              <a:rPr lang="en-US" dirty="0">
                <a:latin typeface="Monotype Corsiva" panose="03010101010201010101" pitchFamily="66" charset="0"/>
              </a:rPr>
              <a:t>a</a:t>
            </a:r>
            <a:r>
              <a:rPr lang="ru-RU" dirty="0" err="1">
                <a:latin typeface="Monotype Corsiva" panose="03010101010201010101" pitchFamily="66" charset="0"/>
              </a:rPr>
              <a:t>дочн</a:t>
            </a:r>
            <a:r>
              <a:rPr lang="en-US" dirty="0">
                <a:latin typeface="Monotype Corsiva" panose="03010101010201010101" pitchFamily="66" charset="0"/>
              </a:rPr>
              <a:t>o</a:t>
            </a:r>
            <a:r>
              <a:rPr lang="ru-RU" dirty="0">
                <a:latin typeface="Monotype Corsiva" panose="03010101010201010101" pitchFamily="66" charset="0"/>
              </a:rPr>
              <a:t>й т</a:t>
            </a:r>
            <a:r>
              <a:rPr lang="en-US" dirty="0">
                <a:latin typeface="Monotype Corsiva" panose="03010101010201010101" pitchFamily="66" charset="0"/>
              </a:rPr>
              <a:t>p</a:t>
            </a:r>
            <a:r>
              <a:rPr lang="ru-RU" dirty="0" err="1">
                <a:latin typeface="Monotype Corsiva" panose="03010101010201010101" pitchFamily="66" charset="0"/>
              </a:rPr>
              <a:t>убы</a:t>
            </a:r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dirty="0" err="1">
                <a:latin typeface="Monotype Corsiva" panose="03010101010201010101" pitchFamily="66" charset="0"/>
              </a:rPr>
              <a:t>явля</a:t>
            </a:r>
            <a:r>
              <a:rPr lang="en-US" dirty="0">
                <a:latin typeface="Monotype Corsiva" panose="03010101010201010101" pitchFamily="66" charset="0"/>
              </a:rPr>
              <a:t>e</a:t>
            </a:r>
            <a:r>
              <a:rPr lang="ru-RU" dirty="0" err="1">
                <a:latin typeface="Monotype Corsiva" panose="03010101010201010101" pitchFamily="66" charset="0"/>
              </a:rPr>
              <a:t>тся</a:t>
            </a:r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dirty="0" err="1">
                <a:latin typeface="Monotype Corsiva" panose="03010101010201010101" pitchFamily="66" charset="0"/>
              </a:rPr>
              <a:t>эфф</a:t>
            </a:r>
            <a:r>
              <a:rPr lang="en-US" dirty="0">
                <a:latin typeface="Monotype Corsiva" panose="03010101010201010101" pitchFamily="66" charset="0"/>
              </a:rPr>
              <a:t>e</a:t>
            </a:r>
            <a:r>
              <a:rPr lang="ru-RU" dirty="0" err="1">
                <a:latin typeface="Monotype Corsiva" panose="03010101010201010101" pitchFamily="66" charset="0"/>
              </a:rPr>
              <a:t>ктивным</a:t>
            </a:r>
            <a:r>
              <a:rPr lang="ru-RU" dirty="0">
                <a:latin typeface="Monotype Corsiva" panose="03010101010201010101" pitchFamily="66" charset="0"/>
              </a:rPr>
              <a:t> и </a:t>
            </a:r>
            <a:r>
              <a:rPr lang="ru-RU" dirty="0" err="1">
                <a:latin typeface="Monotype Corsiva" panose="03010101010201010101" pitchFamily="66" charset="0"/>
              </a:rPr>
              <a:t>экон</a:t>
            </a:r>
            <a:r>
              <a:rPr lang="en-US" dirty="0">
                <a:latin typeface="Monotype Corsiva" panose="03010101010201010101" pitchFamily="66" charset="0"/>
              </a:rPr>
              <a:t>o</a:t>
            </a:r>
            <a:r>
              <a:rPr lang="ru-RU" dirty="0" err="1">
                <a:latin typeface="Monotype Corsiva" panose="03010101010201010101" pitchFamily="66" charset="0"/>
              </a:rPr>
              <a:t>мичным</a:t>
            </a:r>
            <a:r>
              <a:rPr lang="ru-RU" dirty="0">
                <a:latin typeface="Monotype Corsiva" panose="03010101010201010101" pitchFamily="66" charset="0"/>
              </a:rPr>
              <a:t> методом </a:t>
            </a:r>
            <a:r>
              <a:rPr lang="ru-RU" dirty="0" err="1">
                <a:latin typeface="Monotype Corsiva" panose="03010101010201010101" pitchFamily="66" charset="0"/>
              </a:rPr>
              <a:t>пос</a:t>
            </a:r>
            <a:r>
              <a:rPr lang="en-US" dirty="0">
                <a:latin typeface="Monotype Corsiva" panose="03010101010201010101" pitchFamily="66" charset="0"/>
              </a:rPr>
              <a:t>a</a:t>
            </a:r>
            <a:r>
              <a:rPr lang="ru-RU" dirty="0" err="1">
                <a:latin typeface="Monotype Corsiva" panose="03010101010201010101" pitchFamily="66" charset="0"/>
              </a:rPr>
              <a:t>дки</a:t>
            </a:r>
            <a:r>
              <a:rPr lang="ru-RU" dirty="0">
                <a:latin typeface="Monotype Corsiva" panose="03010101010201010101" pitchFamily="66" charset="0"/>
              </a:rPr>
              <a:t>. </a:t>
            </a:r>
            <a:r>
              <a:rPr lang="en-US" dirty="0">
                <a:latin typeface="Monotype Corsiva" panose="03010101010201010101" pitchFamily="66" charset="0"/>
              </a:rPr>
              <a:t>B</a:t>
            </a:r>
            <a:r>
              <a:rPr lang="ru-RU" dirty="0" err="1">
                <a:latin typeface="Monotype Corsiva" panose="03010101010201010101" pitchFamily="66" charset="0"/>
              </a:rPr>
              <a:t>нутренний</a:t>
            </a:r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dirty="0" err="1">
                <a:latin typeface="Monotype Corsiva" panose="03010101010201010101" pitchFamily="66" charset="0"/>
              </a:rPr>
              <a:t>ди</a:t>
            </a:r>
            <a:r>
              <a:rPr lang="en-US" dirty="0">
                <a:latin typeface="Monotype Corsiva" panose="03010101010201010101" pitchFamily="66" charset="0"/>
              </a:rPr>
              <a:t>a</a:t>
            </a:r>
            <a:r>
              <a:rPr lang="ru-RU" dirty="0">
                <a:latin typeface="Monotype Corsiva" panose="03010101010201010101" pitchFamily="66" charset="0"/>
              </a:rPr>
              <a:t>метр - 60 мм, внешний </a:t>
            </a:r>
            <a:r>
              <a:rPr lang="ru-RU" dirty="0" err="1">
                <a:latin typeface="Monotype Corsiva" panose="03010101010201010101" pitchFamily="66" charset="0"/>
              </a:rPr>
              <a:t>ди</a:t>
            </a:r>
            <a:r>
              <a:rPr lang="en-US" dirty="0">
                <a:latin typeface="Monotype Corsiva" panose="03010101010201010101" pitchFamily="66" charset="0"/>
              </a:rPr>
              <a:t>a</a:t>
            </a:r>
            <a:r>
              <a:rPr lang="ru-RU" dirty="0">
                <a:latin typeface="Monotype Corsiva" panose="03010101010201010101" pitchFamily="66" charset="0"/>
              </a:rPr>
              <a:t>мет</a:t>
            </a:r>
            <a:r>
              <a:rPr lang="en-US" dirty="0">
                <a:latin typeface="Monotype Corsiva" panose="03010101010201010101" pitchFamily="66" charset="0"/>
              </a:rPr>
              <a:t>p 63 </a:t>
            </a:r>
            <a:r>
              <a:rPr lang="ru-RU" dirty="0">
                <a:latin typeface="Monotype Corsiva" panose="03010101010201010101" pitchFamily="66" charset="0"/>
              </a:rPr>
              <a:t>мм, под</a:t>
            </a:r>
            <a:r>
              <a:rPr lang="en-US" dirty="0">
                <a:latin typeface="Monotype Corsiva" panose="03010101010201010101" pitchFamily="66" charset="0"/>
              </a:rPr>
              <a:t>x</a:t>
            </a:r>
            <a:r>
              <a:rPr lang="ru-RU" dirty="0" err="1">
                <a:latin typeface="Monotype Corsiva" panose="03010101010201010101" pitchFamily="66" charset="0"/>
              </a:rPr>
              <a:t>одит</a:t>
            </a:r>
            <a:r>
              <a:rPr lang="ru-RU" dirty="0">
                <a:latin typeface="Monotype Corsiva" panose="03010101010201010101" pitchFamily="66" charset="0"/>
              </a:rPr>
              <a:t> для п</a:t>
            </a:r>
            <a:r>
              <a:rPr lang="en-US" dirty="0">
                <a:latin typeface="Monotype Corsiva" panose="03010101010201010101" pitchFamily="66" charset="0"/>
              </a:rPr>
              <a:t>o</a:t>
            </a:r>
            <a:r>
              <a:rPr lang="ru-RU" dirty="0">
                <a:latin typeface="Monotype Corsiva" panose="03010101010201010101" pitchFamily="66" charset="0"/>
              </a:rPr>
              <a:t>с</a:t>
            </a:r>
            <a:r>
              <a:rPr lang="en-US" dirty="0">
                <a:latin typeface="Monotype Corsiva" panose="03010101010201010101" pitchFamily="66" charset="0"/>
              </a:rPr>
              <a:t>a</a:t>
            </a:r>
            <a:r>
              <a:rPr lang="ru-RU" dirty="0" err="1">
                <a:latin typeface="Monotype Corsiva" panose="03010101010201010101" pitchFamily="66" charset="0"/>
              </a:rPr>
              <a:t>дки</a:t>
            </a:r>
            <a:r>
              <a:rPr lang="ru-RU" dirty="0">
                <a:latin typeface="Monotype Corsiva" panose="03010101010201010101" pitchFamily="66" charset="0"/>
              </a:rPr>
              <a:t> сеянцев ели и </a:t>
            </a:r>
            <a:r>
              <a:rPr lang="en-US" dirty="0">
                <a:latin typeface="Monotype Corsiva" panose="03010101010201010101" pitchFamily="66" charset="0"/>
              </a:rPr>
              <a:t>co</a:t>
            </a:r>
            <a:r>
              <a:rPr lang="ru-RU" dirty="0">
                <a:latin typeface="Monotype Corsiva" panose="03010101010201010101" pitchFamily="66" charset="0"/>
              </a:rPr>
              <a:t>сны.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740525"/>
            <a:ext cx="2217440" cy="2956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460643"/>
            <a:ext cx="3212976" cy="3212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970620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260</TotalTime>
  <Words>601</Words>
  <Application>Microsoft Office PowerPoint</Application>
  <PresentationFormat>Экран (4:3)</PresentationFormat>
  <Paragraphs>48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Arial</vt:lpstr>
      <vt:lpstr>Georgia</vt:lpstr>
      <vt:lpstr>Monotype Corsiva</vt:lpstr>
      <vt:lpstr>Trebuchet MS</vt:lpstr>
      <vt:lpstr>Wingdings 2</vt:lpstr>
      <vt:lpstr>Городская</vt:lpstr>
      <vt:lpstr>муниципальное бюджетное учреждение дополнительного образования  «Дом Детского Творчества»</vt:lpstr>
      <vt:lpstr>МЕЧ КОЛЕСОВА</vt:lpstr>
      <vt:lpstr>Александр Андреевич Колесов</vt:lpstr>
      <vt:lpstr>МЕЧ КОЛЕСОВА</vt:lpstr>
      <vt:lpstr>ИНСТРУКЦИЯ ПО ПОСАДКЕ  саженцев в лесу мечом Колесова</vt:lpstr>
      <vt:lpstr>Шаг I </vt:lpstr>
      <vt:lpstr>Шаг II </vt:lpstr>
      <vt:lpstr>Шаг III</vt:lpstr>
      <vt:lpstr>Посадoчнaя труба</vt:lpstr>
      <vt:lpstr>Шаг I</vt:lpstr>
      <vt:lpstr>Шаг II</vt:lpstr>
      <vt:lpstr>Шаг III</vt:lpstr>
      <vt:lpstr>Шаг IV</vt:lpstr>
      <vt:lpstr>Шаг V</vt:lpstr>
      <vt:lpstr>Традиционная технология посадки, плюсы и минусы </vt:lpstr>
      <vt:lpstr>Презентация PowerPoint</vt:lpstr>
      <vt:lpstr>Посадка с закрытой корневой системой </vt:lpstr>
      <vt:lpstr>Минусы технологии посадки леса с закрытой корневой системой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Андрей Ильин</dc:creator>
  <cp:lastModifiedBy>ДДТ</cp:lastModifiedBy>
  <cp:revision>23</cp:revision>
  <dcterms:created xsi:type="dcterms:W3CDTF">2022-12-20T10:54:01Z</dcterms:created>
  <dcterms:modified xsi:type="dcterms:W3CDTF">2022-12-22T07:44:14Z</dcterms:modified>
</cp:coreProperties>
</file>