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6" r:id="rId1"/>
  </p:sldMasterIdLst>
  <p:notesMasterIdLst>
    <p:notesMasterId r:id="rId39"/>
  </p:notesMasterIdLst>
  <p:sldIdLst>
    <p:sldId id="308" r:id="rId2"/>
    <p:sldId id="306" r:id="rId3"/>
    <p:sldId id="305" r:id="rId4"/>
    <p:sldId id="307" r:id="rId5"/>
    <p:sldId id="256" r:id="rId6"/>
    <p:sldId id="297" r:id="rId7"/>
    <p:sldId id="298" r:id="rId8"/>
    <p:sldId id="299" r:id="rId9"/>
    <p:sldId id="300" r:id="rId10"/>
    <p:sldId id="301" r:id="rId11"/>
    <p:sldId id="302" r:id="rId12"/>
    <p:sldId id="303" r:id="rId13"/>
    <p:sldId id="304" r:id="rId14"/>
    <p:sldId id="291" r:id="rId15"/>
    <p:sldId id="292" r:id="rId16"/>
    <p:sldId id="293" r:id="rId17"/>
    <p:sldId id="310" r:id="rId18"/>
    <p:sldId id="311" r:id="rId19"/>
    <p:sldId id="312" r:id="rId20"/>
    <p:sldId id="313" r:id="rId21"/>
    <p:sldId id="282" r:id="rId22"/>
    <p:sldId id="274" r:id="rId23"/>
    <p:sldId id="277" r:id="rId24"/>
    <p:sldId id="278" r:id="rId25"/>
    <p:sldId id="275" r:id="rId26"/>
    <p:sldId id="276" r:id="rId27"/>
    <p:sldId id="280" r:id="rId28"/>
    <p:sldId id="283" r:id="rId29"/>
    <p:sldId id="284" r:id="rId30"/>
    <p:sldId id="281" r:id="rId31"/>
    <p:sldId id="285" r:id="rId32"/>
    <p:sldId id="286" r:id="rId33"/>
    <p:sldId id="288" r:id="rId34"/>
    <p:sldId id="289" r:id="rId35"/>
    <p:sldId id="290" r:id="rId36"/>
    <p:sldId id="315" r:id="rId37"/>
    <p:sldId id="316" r:id="rId38"/>
  </p:sldIdLst>
  <p:sldSz cx="9144000" cy="5143500" type="screen16x9"/>
  <p:notesSz cx="6797675" cy="99266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4B88658-3DF6-4F15-B726-AD30BFEBEAEE}">
  <a:tblStyle styleId="{B4B88658-3DF6-4F15-B726-AD30BFEBEAE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138" autoAdjust="0"/>
  </p:normalViewPr>
  <p:slideViewPr>
    <p:cSldViewPr snapToGrid="0">
      <p:cViewPr varScale="1">
        <p:scale>
          <a:sx n="91" d="100"/>
          <a:sy n="91" d="100"/>
        </p:scale>
        <p:origin x="-786" y="-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1270155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141973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f9bddee384_0_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f9bddee384_0_137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f9bddee384_0_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f9bddee384_0_137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f9bddee384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f9bddee384_0_55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f9bddee384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f9bddee384_0_55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f9bddee384_0_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f9bddee384_0_142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f9bddee384_0_1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f9bddee384_0_152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f9bddee384_0_1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f9bddee384_0_152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f9bddee384_0_1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f9bddee384_0_152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61234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f9bddee384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f9bddee384_0_50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f9bddee384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f9bddee384_0_35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1558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f9bddee384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f9bddee384_0_35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f9bddee384_0_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f9bddee384_0_142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f9bddee384_0_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f9bddee384_0_142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1" y="1985962"/>
            <a:ext cx="3571875" cy="3157538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694"/>
            <a:ext cx="9146380" cy="5144194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3" y="1297802"/>
            <a:ext cx="5648623" cy="903230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8" y="1853194"/>
            <a:ext cx="6511131" cy="246944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9/16/2024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9/16/2024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350877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350877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9/16/2024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9/16/2024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694"/>
            <a:ext cx="9146380" cy="5144194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1" y="1985962"/>
            <a:ext cx="3571875" cy="315753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295053"/>
            <a:ext cx="5650992" cy="905632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1851228"/>
            <a:ext cx="6510528" cy="246888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9/16/2024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822960"/>
            <a:ext cx="3200400" cy="2784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822960"/>
            <a:ext cx="3200400" cy="2784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9/16/2024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822960"/>
            <a:ext cx="3200400" cy="41148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276386"/>
            <a:ext cx="3200400" cy="23317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822960"/>
            <a:ext cx="3200400" cy="41148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276386"/>
            <a:ext cx="3200400" cy="23317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9/16/2024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9/16/2024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9/16/2024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1" y="1985962"/>
            <a:ext cx="3571875" cy="3157538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1290639" y="-1290638"/>
            <a:ext cx="51435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182078"/>
            <a:ext cx="5212080" cy="817070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3" y="1964184"/>
            <a:ext cx="3807779" cy="249351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1690039"/>
            <a:ext cx="5794760" cy="467486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9/16/2024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6" y="0"/>
            <a:ext cx="7115175" cy="51435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1" y="1985962"/>
            <a:ext cx="3571875" cy="3157538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" y="3786187"/>
            <a:ext cx="3571875" cy="1357313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288126"/>
            <a:ext cx="5486400" cy="650583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80" y="1635397"/>
            <a:ext cx="6096545" cy="555498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9/16/2024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3787975"/>
            <a:ext cx="3574257" cy="1355526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3788469"/>
            <a:ext cx="9146380" cy="1355032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74320"/>
            <a:ext cx="7520940" cy="411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825471"/>
            <a:ext cx="7520940" cy="2684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4402836"/>
            <a:ext cx="2176272" cy="1508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9/16/2024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4713842"/>
            <a:ext cx="4724400" cy="205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4628117"/>
            <a:ext cx="502920" cy="37719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437663" y="2698255"/>
            <a:ext cx="8520600" cy="244406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SzPts val="990"/>
            </a:pPr>
            <a:r>
              <a:rPr lang="ru-RU" sz="2800" b="1" dirty="0" smtClean="0">
                <a:solidFill>
                  <a:schemeClr val="dk1"/>
                </a:solidFill>
              </a:rPr>
              <a:t/>
            </a:r>
            <a:br>
              <a:rPr lang="ru-RU" sz="2800" b="1" dirty="0" smtClean="0">
                <a:solidFill>
                  <a:schemeClr val="dk1"/>
                </a:solidFill>
              </a:rPr>
            </a:br>
            <a:r>
              <a:rPr lang="ru-RU" sz="2800" b="1" dirty="0" smtClean="0">
                <a:solidFill>
                  <a:schemeClr val="dk1"/>
                </a:solidFill>
              </a:rPr>
              <a:t/>
            </a:r>
            <a:br>
              <a:rPr lang="ru-RU" sz="2800" b="1" dirty="0" smtClean="0">
                <a:solidFill>
                  <a:schemeClr val="dk1"/>
                </a:solidFill>
              </a:rPr>
            </a:br>
            <a:r>
              <a:rPr lang="ru-RU" sz="2800" b="1" dirty="0" smtClean="0">
                <a:solidFill>
                  <a:schemeClr val="dk1"/>
                </a:solidFill>
              </a:rPr>
              <a:t/>
            </a:r>
            <a:br>
              <a:rPr lang="ru-RU" sz="2800" b="1" dirty="0" smtClean="0">
                <a:solidFill>
                  <a:schemeClr val="dk1"/>
                </a:solidFill>
              </a:rPr>
            </a:br>
            <a:r>
              <a:rPr lang="ru-RU" sz="2800" b="1" dirty="0">
                <a:solidFill>
                  <a:schemeClr val="dk1"/>
                </a:solidFill>
              </a:rPr>
              <a:t/>
            </a:r>
            <a:br>
              <a:rPr lang="ru-RU" sz="2800" b="1" dirty="0">
                <a:solidFill>
                  <a:schemeClr val="dk1"/>
                </a:solidFill>
              </a:rPr>
            </a:br>
            <a:r>
              <a:rPr lang="ru-RU" sz="2800" b="1" dirty="0" smtClean="0">
                <a:solidFill>
                  <a:schemeClr val="dk1"/>
                </a:solidFill>
              </a:rPr>
              <a:t>        Конструктор </a:t>
            </a:r>
            <a:r>
              <a:rPr lang="ru-RU" sz="2800" b="1" dirty="0">
                <a:solidFill>
                  <a:schemeClr val="dk1"/>
                </a:solidFill>
              </a:rPr>
              <a:t>разработки дополнительной общеразвивающей программы</a:t>
            </a:r>
            <a:br>
              <a:rPr lang="ru-RU" sz="2800" b="1" dirty="0">
                <a:solidFill>
                  <a:schemeClr val="dk1"/>
                </a:solidFill>
              </a:rPr>
            </a:br>
            <a:endParaRPr sz="2800" b="1" dirty="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636201" y="3909516"/>
            <a:ext cx="8520600" cy="145726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           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ru-RU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89853" y="74645"/>
            <a:ext cx="3816221" cy="2388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/>
          </a:blip>
          <a:srcRect/>
          <a:stretch>
            <a:fillRect/>
          </a:stretch>
        </p:blipFill>
        <p:spPr bwMode="auto">
          <a:xfrm>
            <a:off x="1411034" y="1693614"/>
            <a:ext cx="1591471" cy="13857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3565891" y="2711465"/>
            <a:ext cx="514916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м</a:t>
            </a:r>
            <a:r>
              <a:rPr lang="ru-RU" dirty="0" smtClean="0"/>
              <a:t>униципальное бюджетное учреждение </a:t>
            </a:r>
          </a:p>
          <a:p>
            <a:pPr algn="ctr"/>
            <a:r>
              <a:rPr lang="ru-RU" dirty="0"/>
              <a:t>д</a:t>
            </a:r>
            <a:r>
              <a:rPr lang="ru-RU" dirty="0" smtClean="0"/>
              <a:t>ополнительного образования «Дом Детского Творчества»</a:t>
            </a:r>
          </a:p>
          <a:p>
            <a:pPr algn="ctr"/>
            <a:r>
              <a:rPr lang="ru-RU" dirty="0" smtClean="0"/>
              <a:t>Муниципальный опорный центр Братского района</a:t>
            </a: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CD0413F1-CD71-463E-AE58-D790EE6F3B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012" y="101966"/>
            <a:ext cx="1641774" cy="1641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54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/>
              <a:t>Пояснительная записка</a:t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информационные </a:t>
            </a:r>
            <a:r>
              <a:rPr lang="ru-RU" dirty="0"/>
              <a:t>материалы и </a:t>
            </a:r>
            <a:r>
              <a:rPr lang="ru-RU" dirty="0" smtClean="0"/>
              <a:t>литература</a:t>
            </a:r>
          </a:p>
          <a:p>
            <a:r>
              <a:rPr lang="ru-RU" dirty="0"/>
              <a:t>н</a:t>
            </a:r>
            <a:r>
              <a:rPr lang="ru-RU" dirty="0" smtClean="0"/>
              <a:t>аправленность программы</a:t>
            </a:r>
          </a:p>
          <a:p>
            <a:r>
              <a:rPr lang="ru-RU" dirty="0" smtClean="0"/>
              <a:t>актуальность </a:t>
            </a:r>
            <a:r>
              <a:rPr lang="ru-RU" dirty="0"/>
              <a:t>и педагогическая </a:t>
            </a:r>
            <a:r>
              <a:rPr lang="ru-RU" dirty="0" smtClean="0"/>
              <a:t>целесообразность</a:t>
            </a:r>
          </a:p>
          <a:p>
            <a:r>
              <a:rPr lang="ru-RU" dirty="0" smtClean="0"/>
              <a:t>адресат программы</a:t>
            </a:r>
          </a:p>
          <a:p>
            <a:r>
              <a:rPr lang="ru-RU" dirty="0" smtClean="0"/>
              <a:t>цель </a:t>
            </a:r>
            <a:r>
              <a:rPr lang="ru-RU" dirty="0"/>
              <a:t>и задачи программы</a:t>
            </a:r>
            <a:br>
              <a:rPr lang="ru-RU" dirty="0"/>
            </a:br>
            <a:endParaRPr lang="ru-RU" dirty="0"/>
          </a:p>
          <a:p>
            <a:pPr marL="114300" indent="0" algn="ctr">
              <a:buNone/>
            </a:pPr>
            <a:r>
              <a:rPr lang="ru-RU" sz="1800" b="0" dirty="0">
                <a:latin typeface="+mj-lt"/>
              </a:rPr>
              <a:t>Цель -----------задачи ----------- содержание ------------- организационные формы </a:t>
            </a:r>
            <a:endParaRPr lang="ru-RU" sz="1800" b="0" dirty="0" smtClean="0">
              <a:latin typeface="+mj-lt"/>
            </a:endParaRPr>
          </a:p>
          <a:p>
            <a:pPr marL="114300" indent="0" algn="ctr">
              <a:buNone/>
            </a:pPr>
            <a:r>
              <a:rPr lang="ru-RU" sz="1800" b="0" dirty="0" smtClean="0">
                <a:latin typeface="+mj-lt"/>
              </a:rPr>
              <a:t>и </a:t>
            </a:r>
            <a:r>
              <a:rPr lang="ru-RU" sz="1800" b="0" dirty="0">
                <a:latin typeface="+mj-lt"/>
              </a:rPr>
              <a:t>методы ----------планируемые результаты</a:t>
            </a:r>
          </a:p>
        </p:txBody>
      </p:sp>
    </p:spTree>
    <p:extLst>
      <p:ext uri="{BB962C8B-B14F-4D97-AF65-F5344CB8AC3E}">
        <p14:creationId xmlns:p14="http://schemas.microsoft.com/office/powerpoint/2010/main" val="250945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136064" y="1063257"/>
            <a:ext cx="5007936" cy="39422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Комплекс основных характеристик образования</a:t>
            </a: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Объём программы</a:t>
            </a:r>
          </a:p>
          <a:p>
            <a:r>
              <a:rPr lang="ru-RU" dirty="0" smtClean="0"/>
              <a:t>Содержание</a:t>
            </a:r>
          </a:p>
          <a:p>
            <a:r>
              <a:rPr lang="ru-RU" dirty="0" smtClean="0"/>
              <a:t>Планируемые результаты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42391" y="1063257"/>
            <a:ext cx="4901609" cy="356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ru-RU" b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Содержание </a:t>
            </a:r>
          </a:p>
          <a:p>
            <a:pPr lvl="0" algn="just">
              <a:lnSpc>
                <a:spcPct val="115000"/>
              </a:lnSpc>
            </a:pPr>
            <a:r>
              <a:rPr lang="ru-RU" b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дополнительной общеразвивающей программы «Дошкольное развитие»:</a:t>
            </a:r>
          </a:p>
          <a:p>
            <a:pPr lvl="0" algn="just">
              <a:lnSpc>
                <a:spcPct val="115000"/>
              </a:lnSpc>
            </a:pPr>
            <a:r>
              <a:rPr lang="ru-RU" b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Раздел 1. Введение.– 1 час</a:t>
            </a:r>
          </a:p>
          <a:p>
            <a:pPr lvl="0" algn="just">
              <a:lnSpc>
                <a:spcPct val="115000"/>
              </a:lnSpc>
            </a:pPr>
            <a:r>
              <a:rPr lang="ru-RU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     1.1</a:t>
            </a:r>
            <a:r>
              <a:rPr lang="ru-RU" b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lang="ru-RU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водное занятие. Входной </a:t>
            </a:r>
            <a:r>
              <a:rPr lang="ru-RU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контроль– </a:t>
            </a:r>
            <a:r>
              <a:rPr lang="ru-RU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1 ч.</a:t>
            </a:r>
          </a:p>
          <a:p>
            <a:pPr lvl="0" algn="just">
              <a:lnSpc>
                <a:spcPct val="115000"/>
              </a:lnSpc>
            </a:pPr>
            <a:r>
              <a:rPr lang="ru-RU" i="1" u="sng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Теория</a:t>
            </a:r>
            <a:r>
              <a:rPr lang="ru-RU" i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:  </a:t>
            </a:r>
            <a:r>
              <a:rPr lang="ru-RU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Знакомство с программой</a:t>
            </a:r>
            <a:r>
              <a:rPr lang="ru-RU" i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Техника безопасности.</a:t>
            </a:r>
            <a:endParaRPr lang="ru-RU" dirty="0">
              <a:solidFill>
                <a:schemeClr val="bg1"/>
              </a:solidFill>
              <a:latin typeface="Times New Roman"/>
              <a:ea typeface="Times New Roman"/>
              <a:cs typeface="Times New Roman"/>
            </a:endParaRPr>
          </a:p>
          <a:p>
            <a:pPr lvl="0" algn="just">
              <a:lnSpc>
                <a:spcPct val="115000"/>
              </a:lnSpc>
            </a:pPr>
            <a:r>
              <a:rPr lang="ru-RU" i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Практика</a:t>
            </a:r>
            <a:r>
              <a:rPr lang="ru-RU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lang="ru-RU" i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Игры на знакомство. Тестирование.</a:t>
            </a:r>
            <a:endParaRPr lang="ru-RU" i="1" dirty="0">
              <a:solidFill>
                <a:schemeClr val="bg1"/>
              </a:solidFill>
              <a:latin typeface="Times New Roman"/>
              <a:ea typeface="Times New Roman"/>
              <a:cs typeface="Times New Roman"/>
            </a:endParaRPr>
          </a:p>
          <a:p>
            <a:pPr lvl="0" algn="just">
              <a:lnSpc>
                <a:spcPct val="115000"/>
              </a:lnSpc>
            </a:pPr>
            <a:r>
              <a:rPr lang="ru-RU" b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Раздел </a:t>
            </a:r>
            <a:r>
              <a:rPr lang="ru-RU" b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2</a:t>
            </a:r>
            <a:r>
              <a:rPr lang="ru-RU" b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. Мир </a:t>
            </a:r>
            <a:r>
              <a:rPr lang="ru-RU" b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вокруг нас – 16 </a:t>
            </a:r>
            <a:r>
              <a:rPr lang="ru-RU" b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часов</a:t>
            </a:r>
            <a:endParaRPr lang="ru-RU" sz="1200" dirty="0">
              <a:solidFill>
                <a:schemeClr val="bg1"/>
              </a:solidFill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</a:pPr>
            <a:r>
              <a:rPr lang="ru-RU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      2.1 </a:t>
            </a:r>
            <a:r>
              <a:rPr lang="ru-RU" u="sng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Путешествие в осенний </a:t>
            </a:r>
            <a:r>
              <a:rPr lang="ru-RU" u="sng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лес -  2 часа</a:t>
            </a:r>
            <a:endParaRPr lang="ru-RU" sz="1200" dirty="0">
              <a:solidFill>
                <a:schemeClr val="bg1"/>
              </a:solidFill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</a:pPr>
            <a:r>
              <a:rPr lang="ru-RU" i="1" u="sng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Теория</a:t>
            </a:r>
            <a:r>
              <a:rPr lang="ru-RU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lang="ru-RU" sz="1200" dirty="0" smtClean="0">
                <a:solidFill>
                  <a:schemeClr val="bg1"/>
                </a:solidFill>
                <a:latin typeface="Calibri"/>
                <a:ea typeface="Times New Roman"/>
                <a:cs typeface="Times New Roman"/>
              </a:rPr>
              <a:t>  </a:t>
            </a:r>
            <a:r>
              <a:rPr lang="ru-RU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Знакомство </a:t>
            </a:r>
            <a:r>
              <a:rPr lang="ru-RU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со съедобными – несъедобными грибами; растениями и животными России. Ознакомление с профессией лесник.</a:t>
            </a:r>
            <a:endParaRPr lang="ru-RU" sz="1200" dirty="0">
              <a:solidFill>
                <a:schemeClr val="bg1"/>
              </a:solidFill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</a:pPr>
            <a:r>
              <a:rPr lang="ru-RU" i="1" u="sng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Практика</a:t>
            </a:r>
            <a:r>
              <a:rPr lang="ru-RU" i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200" dirty="0" smtClean="0">
                <a:solidFill>
                  <a:schemeClr val="bg1"/>
                </a:solidFill>
                <a:latin typeface="Calibri"/>
                <a:ea typeface="Times New Roman"/>
                <a:cs typeface="Times New Roman"/>
              </a:rPr>
              <a:t>: </a:t>
            </a:r>
            <a:r>
              <a:rPr lang="ru-RU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Слушание </a:t>
            </a:r>
            <a:r>
              <a:rPr lang="ru-RU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«Осенние похождения крольчат». Игра «Найди, что опишу», «Загадай, мы отгадаем».</a:t>
            </a:r>
            <a:endParaRPr lang="ru-RU" sz="1200" dirty="0">
              <a:solidFill>
                <a:schemeClr val="bg1"/>
              </a:solidFill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727064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338142"/>
              </p:ext>
            </p:extLst>
          </p:nvPr>
        </p:nvGraphicFramePr>
        <p:xfrm>
          <a:off x="297711" y="1227140"/>
          <a:ext cx="8665534" cy="3986666"/>
        </p:xfrm>
        <a:graphic>
          <a:graphicData uri="http://schemas.openxmlformats.org/drawingml/2006/table">
            <a:tbl>
              <a:tblPr firstRow="1" firstCol="1" bandRow="1"/>
              <a:tblGrid>
                <a:gridCol w="72947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7163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5853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2065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2065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46459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222476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Название разделов, тем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Количество часов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Форма входного, текущего контроля и  промежуточной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(итоговой)аттестации  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830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теория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практика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610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Раздел 1</a:t>
                      </a: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 Введение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0,5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0,5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872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1.1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Тема:</a:t>
                      </a:r>
                      <a:r>
                        <a:rPr lang="ru-RU" sz="1400" baseline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Вводное занятие. 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Входной контроль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0,5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0,5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Тестирование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6001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Раздел</a:t>
                      </a:r>
                      <a:r>
                        <a:rPr lang="ru-RU" sz="1400" b="1" baseline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2.</a:t>
                      </a: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Мир вокруг нас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9445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2.1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Тема: Путешествие в осенний лес. Грибы съедобные и несъедобные.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830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2…</a:t>
                      </a:r>
                      <a:endParaRPr lang="ru-RU" sz="12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Текущий контроль</a:t>
                      </a:r>
                      <a:endParaRPr lang="ru-RU" sz="12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Тест, задание практическое Защита проекта</a:t>
                      </a:r>
                      <a:endParaRPr lang="ru-RU" sz="12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105786" y="398294"/>
            <a:ext cx="704938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Учебный план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дополнительной общеразвивающей программы «Дошкольное развитие»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5299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966485" y="1660823"/>
            <a:ext cx="368949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7242371"/>
              </p:ext>
            </p:extLst>
          </p:nvPr>
        </p:nvGraphicFramePr>
        <p:xfrm>
          <a:off x="74427" y="736155"/>
          <a:ext cx="8984511" cy="4141398"/>
        </p:xfrm>
        <a:graphic>
          <a:graphicData uri="http://schemas.openxmlformats.org/drawingml/2006/table">
            <a:tbl>
              <a:tblPr firstRow="1" firstCol="1" bandRow="1"/>
              <a:tblGrid>
                <a:gridCol w="12377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0803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3364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1238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7617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8680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5491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1870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733646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723014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999459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</a:tblGrid>
              <a:tr h="4784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Раздел \ месяц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октябрь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ноябрь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декабрь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январь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февраль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март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апрель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Часов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разделу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22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Раздел  </a:t>
                      </a:r>
                      <a:r>
                        <a:rPr lang="ru-RU" sz="11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Теория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Практика </a:t>
                      </a:r>
                      <a:endParaRPr lang="ru-RU" sz="11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 ч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0.5</a:t>
                      </a:r>
                      <a:endParaRPr lang="ru-RU" sz="11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0.5</a:t>
                      </a:r>
                      <a:endParaRPr lang="ru-RU" sz="1100" i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822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Раздел  </a:t>
                      </a:r>
                      <a:r>
                        <a:rPr lang="ru-RU" sz="11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Теория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Практика 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1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 ч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i="1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4 ч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kumimoji="0" lang="ru-RU" sz="11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 ч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 ч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i="1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1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 ч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822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1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Теория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Практика 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1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ч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 ч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 ч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 ч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11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1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 ч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1100" i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601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Промежуточная </a:t>
                      </a:r>
                      <a:r>
                        <a:rPr lang="ru-RU" sz="11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аттестация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2ч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100" i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92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Итоговое занятие</a:t>
                      </a:r>
                      <a:endParaRPr lang="ru-RU" sz="11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100" i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822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Теория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Практика </a:t>
                      </a:r>
                      <a:endParaRPr lang="ru-RU" sz="11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4ч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2.5</a:t>
                      </a:r>
                      <a:endParaRPr lang="ru-RU" sz="11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4ч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4ч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i="1" u="none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i="1" u="none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b="0" i="1" u="none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4ч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3ч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b="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4ч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100" i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4ч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100" i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4ч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100" i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5ч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100" i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36 ч.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8.5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27.5</a:t>
                      </a:r>
                      <a:endParaRPr lang="ru-RU" sz="1100" i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19290" y="110156"/>
            <a:ext cx="3183885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Календарный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учебный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график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1054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700" y="445025"/>
            <a:ext cx="8520600" cy="682026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Оценочные материалы к дополнительной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общеразвивающей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программе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1786270"/>
            <a:ext cx="8520600" cy="2782604"/>
          </a:xfrm>
        </p:spPr>
        <p:txBody>
          <a:bodyPr>
            <a:normAutofit/>
          </a:bodyPr>
          <a:lstStyle/>
          <a:p>
            <a:pPr marL="114300" lv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Текущий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(Входной контроль); 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Промежуточная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аттестация;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Итоговая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аттестация.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2666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Оценочные материалы к дополнительной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общеразвивающей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программе</a:t>
            </a:r>
          </a:p>
        </p:txBody>
      </p:sp>
      <p:graphicFrame>
        <p:nvGraphicFramePr>
          <p:cNvPr id="5" name="Google Shape;164;p32"/>
          <p:cNvGraphicFramePr/>
          <p:nvPr>
            <p:extLst>
              <p:ext uri="{D42A27DB-BD31-4B8C-83A1-F6EECF244321}">
                <p14:modId xmlns:p14="http://schemas.microsoft.com/office/powerpoint/2010/main" val="3604648212"/>
              </p:ext>
            </p:extLst>
          </p:nvPr>
        </p:nvGraphicFramePr>
        <p:xfrm>
          <a:off x="239849" y="797441"/>
          <a:ext cx="8713875" cy="4258515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34440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9690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34925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22331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704734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оценочной процедуры</a:t>
                      </a:r>
                      <a:endParaRPr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91425" marB="9142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контроля</a:t>
                      </a:r>
                      <a:endParaRPr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</a:t>
                      </a:r>
                      <a:r>
                        <a:rPr lang="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ормы контроля</a:t>
                      </a:r>
                      <a:endParaRPr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регистрации уровня достижения результата</a:t>
                      </a:r>
                      <a:endParaRPr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270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Теоретические</a:t>
                      </a: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Практические</a:t>
                      </a:r>
                      <a:endParaRPr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91425" marB="9142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Входной контроль; </a:t>
                      </a:r>
                    </a:p>
                    <a:p>
                      <a:pPr lvl="0"/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Текущий контроль;  </a:t>
                      </a:r>
                    </a:p>
                    <a:p>
                      <a:pPr lvl="0"/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Промежуточная аттестация; </a:t>
                      </a:r>
                    </a:p>
                    <a:p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Итоговая аттестация.</a:t>
                      </a: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педагогическое наблюдение;</a:t>
                      </a: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выполнение практических заданий педагога;</a:t>
                      </a:r>
                    </a:p>
                    <a:p>
                      <a:pPr marL="171450" lvl="0" indent="-1714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анализ на каждом занятии педагогом; </a:t>
                      </a:r>
                    </a:p>
                    <a:p>
                      <a:pPr marL="171450" lvl="0" indent="-1714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устный и письменный опрос;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выполнение тестовых заданий;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творческий показ;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Спектакль; 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Семинар;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Конференция; 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Зачет;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контрольная работа; 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Выставка;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Конкурс; 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Фестиваль; 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Концерт;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Соревнование; 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сдача нормативов;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презентация проектов.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Индивидуальная карта освоения программы</a:t>
                      </a: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Портфолио обучающегося</a:t>
                      </a: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2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Бейдж</a:t>
                      </a:r>
                      <a:r>
                        <a:rPr lang="ru-RU" sz="12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«жетон», в </a:t>
                      </a:r>
                      <a:r>
                        <a:rPr lang="ru-RU" sz="1200" b="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2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цифровой, подтверждающий факт получения навыков и достижения определенных результатов. </a:t>
                      </a:r>
                      <a:endParaRPr lang="ru-RU" sz="12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endParaRPr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92684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Возможные формы фиксации результатов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699" y="956930"/>
            <a:ext cx="8630281" cy="3611945"/>
          </a:xfrm>
        </p:spPr>
        <p:txBody>
          <a:bodyPr>
            <a:normAutofit/>
          </a:bodyPr>
          <a:lstStyle/>
          <a:p>
            <a:pPr marL="0" indent="0"/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карта «Уровень развития физических качеств </a:t>
            </a: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0" indent="0"/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карта «Уровень развития личностных качеств </a:t>
            </a: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»; </a:t>
            </a:r>
          </a:p>
          <a:p>
            <a:pPr marL="0" indent="0"/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карта «Уровень </a:t>
            </a:r>
            <a:r>
              <a:rPr lang="ru-RU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метапредметных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компетенций </a:t>
            </a: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обучающихся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»; </a:t>
            </a:r>
          </a:p>
          <a:p>
            <a:pPr marL="0" indent="0"/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Карта 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учета творческих достижений </a:t>
            </a: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(участие в концертах, праздниках, фестивалях); </a:t>
            </a:r>
          </a:p>
          <a:p>
            <a:pPr marL="0" indent="0"/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Анкета 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родителей «Отношение родительской общественности к качеству образовательных услуг и степень удовлетворенности образовательным процессом в объединении»; </a:t>
            </a:r>
          </a:p>
          <a:p>
            <a:pPr marL="0" indent="0"/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Анкета 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«Изучение интереса к занятиям у </a:t>
            </a: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объединения»; </a:t>
            </a:r>
          </a:p>
          <a:p>
            <a:pPr marL="0" indent="0"/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Бланки 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тестовых заданий по темам программы; </a:t>
            </a:r>
          </a:p>
          <a:p>
            <a:pPr marL="0" indent="0"/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Видеозаписи 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фотографии выступлений коллектива, участия в соревнованиях, выставках и т.п.; </a:t>
            </a:r>
          </a:p>
          <a:p>
            <a:pPr marL="0" indent="0"/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другие, разработанные педагогом и в учреждении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19563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0435" y="274904"/>
            <a:ext cx="8520600" cy="5727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ОПИСАНИЯ ОЦЕНОЧНЫХ МАТЕРИАЛОВ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«Хореографический коллектив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Капельки»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ступень для детей 6-7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3597" y="918559"/>
            <a:ext cx="8520600" cy="3416400"/>
          </a:xfrm>
        </p:spPr>
        <p:txBody>
          <a:bodyPr/>
          <a:lstStyle/>
          <a:p>
            <a:pPr marL="342900" lvl="0">
              <a:lnSpc>
                <a:spcPct val="125000"/>
              </a:lnSpc>
              <a:buFont typeface="Symbol"/>
              <a:buChar char=""/>
            </a:pPr>
            <a:r>
              <a:rPr lang="ru-RU" dirty="0">
                <a:latin typeface="Times New Roman"/>
                <a:ea typeface="Calibri"/>
              </a:rPr>
              <a:t>Входной контроль: </a:t>
            </a:r>
            <a:r>
              <a:rPr lang="ru-RU" b="0" dirty="0" smtClean="0">
                <a:latin typeface="Times New Roman"/>
                <a:ea typeface="Calibri"/>
              </a:rPr>
              <a:t>Информационная карта </a:t>
            </a:r>
            <a:r>
              <a:rPr lang="ru-RU" dirty="0" smtClean="0">
                <a:latin typeface="Times New Roman"/>
                <a:ea typeface="Calibri"/>
              </a:rPr>
              <a:t>«</a:t>
            </a: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физических качеств </a:t>
            </a: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обучающихся» </a:t>
            </a:r>
            <a:r>
              <a:rPr lang="ru-RU" b="0" dirty="0" smtClean="0">
                <a:latin typeface="Times New Roman"/>
                <a:ea typeface="Calibri"/>
              </a:rPr>
              <a:t>(ритм</a:t>
            </a:r>
            <a:r>
              <a:rPr lang="ru-RU" b="0" dirty="0">
                <a:latin typeface="Times New Roman"/>
                <a:ea typeface="Calibri"/>
              </a:rPr>
              <a:t>, шаг, </a:t>
            </a:r>
            <a:r>
              <a:rPr lang="ru-RU" b="0" dirty="0" smtClean="0">
                <a:latin typeface="Times New Roman"/>
                <a:ea typeface="Calibri"/>
              </a:rPr>
              <a:t>прыжок, выносливость</a:t>
            </a:r>
            <a:r>
              <a:rPr lang="ru-RU" b="0" dirty="0">
                <a:latin typeface="Times New Roman"/>
                <a:ea typeface="Calibri"/>
              </a:rPr>
              <a:t>, </a:t>
            </a:r>
            <a:r>
              <a:rPr lang="ru-RU" b="0" dirty="0" smtClean="0">
                <a:latin typeface="Times New Roman"/>
                <a:ea typeface="Calibri"/>
              </a:rPr>
              <a:t>гибкость, артистичность).</a:t>
            </a:r>
          </a:p>
          <a:p>
            <a:pPr marL="11430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контроля: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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педагогическое наблюдение; </a:t>
            </a:r>
          </a:p>
          <a:p>
            <a:pPr marL="114300" indent="0">
              <a:buNone/>
            </a:pP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выполнение 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практических заданий педагога. </a:t>
            </a:r>
            <a:endParaRPr lang="ru-RU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 algn="ctr">
              <a:buNone/>
            </a:pPr>
            <a:r>
              <a:rPr lang="ru-RU" dirty="0" smtClean="0">
                <a:latin typeface="Times New Roman"/>
                <a:ea typeface="Calibri"/>
              </a:rPr>
              <a:t>Определение </a:t>
            </a:r>
            <a:r>
              <a:rPr lang="ru-RU" dirty="0">
                <a:latin typeface="Times New Roman"/>
                <a:ea typeface="Calibri"/>
              </a:rPr>
              <a:t>уровня развития физических качеств </a:t>
            </a:r>
            <a:r>
              <a:rPr lang="ru-RU" dirty="0" smtClean="0">
                <a:latin typeface="Times New Roman"/>
                <a:ea typeface="Calibri"/>
              </a:rPr>
              <a:t>обучающихся</a:t>
            </a:r>
            <a:endParaRPr lang="ru-RU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endParaRPr lang="ru-RU" sz="1400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Symbol"/>
              <a:buChar char="-"/>
            </a:pPr>
            <a:endParaRPr lang="ru-RU" sz="14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Symbol"/>
              <a:buChar char="-"/>
            </a:pPr>
            <a:endParaRPr lang="ru-RU" sz="1400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endParaRPr lang="ru-RU" sz="14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106943"/>
              </p:ext>
            </p:extLst>
          </p:nvPr>
        </p:nvGraphicFramePr>
        <p:xfrm>
          <a:off x="648586" y="2658140"/>
          <a:ext cx="7910623" cy="1956392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2132421"/>
                <a:gridCol w="1472032"/>
                <a:gridCol w="2334093"/>
                <a:gridCol w="1972077"/>
              </a:tblGrid>
              <a:tr h="321872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 параметров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8630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86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начальный уровень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 </a:t>
                      </a:r>
                      <a:endParaRPr lang="ru-RU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Начальный уровень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314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5-9 баллов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86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уровень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балла 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уровень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219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10-14 баллов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86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высокий уровень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балла 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Высокий уровень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409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15-18 балла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70615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ОПИСАНИЯ ОЦЕНОЧНЫХ МАТЕРИАЛОВ ДОП «Хореографический коллектив «Капельки» 2 ступень для детей 6-7 лет</a:t>
            </a:r>
            <a:r>
              <a:rPr lang="ru-RU" dirty="0">
                <a:solidFill>
                  <a:srgbClr val="000000"/>
                </a:solidFill>
              </a:rPr>
              <a:t/>
            </a:r>
            <a:br>
              <a:rPr lang="ru-RU" dirty="0">
                <a:solidFill>
                  <a:srgbClr val="000000"/>
                </a:solidFill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indent="450215" algn="just">
              <a:lnSpc>
                <a:spcPct val="115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Текущий контроль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карта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</a:t>
            </a:r>
            <a:r>
              <a:rPr lang="ru-RU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метапредметных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компетенций у </a:t>
            </a: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обучающихся» (умение 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взаимодействовать и работать в коллективе, в </a:t>
            </a: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паре; развитие 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физических данных (гибкость, выносливость, </a:t>
            </a: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координация; развитие 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памяти, мышления, ритма, </a:t>
            </a: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слуха; умение 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двигаться под музыку и быстро схватывать </a:t>
            </a: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движения).</a:t>
            </a:r>
            <a:endParaRPr lang="ru-RU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Формы контроля: 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ru-RU" b="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Symbol"/>
              </a:rPr>
              <a:t>- </a:t>
            </a:r>
            <a:r>
              <a:rPr lang="ru-RU" b="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педагогическое </a:t>
            </a:r>
            <a:r>
              <a:rPr lang="ru-RU" b="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наблюдение; </a:t>
            </a:r>
          </a:p>
          <a:p>
            <a:pPr indent="0" algn="just">
              <a:lnSpc>
                <a:spcPct val="115000"/>
              </a:lnSpc>
              <a:buNone/>
            </a:pPr>
            <a:r>
              <a:rPr lang="ru-RU" b="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оценивание </a:t>
            </a:r>
            <a:r>
              <a:rPr lang="ru-RU" b="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результатов освоения учебного </a:t>
            </a:r>
            <a:r>
              <a:rPr lang="ru-RU" b="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материала 4-х </a:t>
            </a:r>
            <a:r>
              <a:rPr lang="ru-RU" b="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уровневой системой.</a:t>
            </a:r>
            <a:endParaRPr lang="ru-RU" b="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0" algn="ctr">
              <a:lnSpc>
                <a:spcPct val="115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Текущее оценивание результатов обучения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52358"/>
              </p:ext>
            </p:extLst>
          </p:nvPr>
        </p:nvGraphicFramePr>
        <p:xfrm>
          <a:off x="956930" y="3817088"/>
          <a:ext cx="7804300" cy="1120133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892390"/>
                <a:gridCol w="1561685"/>
                <a:gridCol w="1448074"/>
                <a:gridCol w="1300717"/>
                <a:gridCol w="1300717"/>
                <a:gridCol w="1300717"/>
              </a:tblGrid>
              <a:tr h="58266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ФИ</a:t>
                      </a:r>
                      <a:r>
                        <a:rPr lang="ru-RU" sz="1400" baseline="0" dirty="0" smtClean="0"/>
                        <a:t> обучающегося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Оценка движений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Оценка </a:t>
                      </a:r>
                    </a:p>
                    <a:p>
                      <a:r>
                        <a:rPr lang="ru-RU" sz="1400" dirty="0" smtClean="0"/>
                        <a:t>Воспроизведение</a:t>
                      </a:r>
                      <a:r>
                        <a:rPr lang="ru-RU" sz="1400" baseline="0" dirty="0" smtClean="0"/>
                        <a:t> ритма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Оценка</a:t>
                      </a:r>
                    </a:p>
                    <a:p>
                      <a:r>
                        <a:rPr lang="ru-RU" sz="1400" dirty="0" smtClean="0"/>
                        <a:t>творчества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Итоговая оценка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861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08937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ОПИСАНИЯ ОЦЕНОЧНЫХ МАТЕРИАЛОВ ДОП «Хореографический коллектив «Капельки» 2 ступень для детей 6-7 лет</a:t>
            </a:r>
            <a:r>
              <a:rPr lang="ru-RU" dirty="0">
                <a:solidFill>
                  <a:srgbClr val="000000"/>
                </a:solidFill>
              </a:rPr>
              <a:t/>
            </a:r>
            <a:br>
              <a:rPr lang="ru-RU" dirty="0">
                <a:solidFill>
                  <a:srgbClr val="000000"/>
                </a:solidFill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Промежуточная аттестация – </a:t>
            </a: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карта </a:t>
            </a: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«Уровня 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личностных </a:t>
            </a: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 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обучающихся» </a:t>
            </a: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трудолюбие, </a:t>
            </a: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слушать, избавление 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скованности и </a:t>
            </a: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зажатости, мотивация, социальная адаптация)</a:t>
            </a:r>
          </a:p>
          <a:p>
            <a:pPr marL="11430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Формы контроля:</a:t>
            </a:r>
          </a:p>
          <a:p>
            <a:pPr marL="114300" indent="0">
              <a:buNone/>
            </a:pP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- Педагогическое наблюдение</a:t>
            </a:r>
          </a:p>
          <a:p>
            <a:pPr marL="114300" indent="0">
              <a:buNone/>
            </a:pP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- Игровая форма «Алло, мы ищем таланты!», «Праздник 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танца». </a:t>
            </a:r>
          </a:p>
          <a:p>
            <a:pPr>
              <a:buFontTx/>
              <a:buChar char="-"/>
            </a:pPr>
            <a:endParaRPr lang="ru-RU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уровня развития личностных качеств обучающихся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257786"/>
              </p:ext>
            </p:extLst>
          </p:nvPr>
        </p:nvGraphicFramePr>
        <p:xfrm>
          <a:off x="1010093" y="3402419"/>
          <a:ext cx="7368363" cy="1514630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3683796"/>
                <a:gridCol w="3684567"/>
              </a:tblGrid>
              <a:tr h="35087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 параметров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09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баллы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909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начальный уровень 1 балл </a:t>
                      </a:r>
                      <a:endParaRPr lang="ru-RU" sz="1100" b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11-16 баллов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909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уровень 2 балла </a:t>
                      </a:r>
                      <a:endParaRPr lang="ru-RU" sz="1100" b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17-27 баллов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09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высокий уровень 3 балла </a:t>
                      </a:r>
                      <a:endParaRPr lang="ru-RU" sz="11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28-33 балла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1562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7062" t="12376" r="26293" b="7136"/>
          <a:stretch/>
        </p:blipFill>
        <p:spPr>
          <a:xfrm>
            <a:off x="4488001" y="2698681"/>
            <a:ext cx="2608046" cy="24448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26319" t="15554" r="26039" b="7680"/>
          <a:stretch/>
        </p:blipFill>
        <p:spPr>
          <a:xfrm>
            <a:off x="6210235" y="-75767"/>
            <a:ext cx="2800440" cy="27670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l="27956" t="17446" r="25757" b="6353"/>
          <a:stretch/>
        </p:blipFill>
        <p:spPr>
          <a:xfrm>
            <a:off x="154859" y="2069822"/>
            <a:ext cx="3048481" cy="30736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/>
          <a:srcRect l="27157" t="19641" r="23518" b="8200"/>
          <a:stretch/>
        </p:blipFill>
        <p:spPr>
          <a:xfrm>
            <a:off x="2932523" y="138693"/>
            <a:ext cx="3110916" cy="2559988"/>
          </a:xfrm>
          <a:prstGeom prst="rect">
            <a:avLst/>
          </a:prstGeom>
        </p:spPr>
      </p:pic>
      <p:pic>
        <p:nvPicPr>
          <p:cNvPr id="9" name="Google Shape;56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4859" y="258098"/>
            <a:ext cx="2131142" cy="21606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162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6760" y="264271"/>
            <a:ext cx="8520600" cy="5727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ОПИСАНИЯ ОЦЕНОЧНЫХ МАТЕРИАЛОВ ДОП «</a:t>
            </a:r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Хореографический коллектив «Капельки» 2 ступень для детей 6-7 лет</a:t>
            </a:r>
            <a:r>
              <a:rPr lang="ru-RU" dirty="0">
                <a:solidFill>
                  <a:srgbClr val="000000"/>
                </a:solidFill>
              </a:rPr>
              <a:t/>
            </a:r>
            <a:br>
              <a:rPr lang="ru-RU" dirty="0">
                <a:solidFill>
                  <a:srgbClr val="000000"/>
                </a:solidFill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925033"/>
            <a:ext cx="8520600" cy="3643842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Итоговая аттестация 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карта «Уровень </a:t>
            </a:r>
            <a:r>
              <a:rPr lang="ru-RU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метапредметных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компетенций у </a:t>
            </a: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обучающихся» 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(умение обучающихся взаимодействовать и работать в коллективе, в паре; развитие физических данных (гибкость, выносливость, координация; развитие памяти, мышления, ритма, слуха; умение двигаться под музыку и быстро схватывать движения).</a:t>
            </a:r>
          </a:p>
          <a:p>
            <a:pPr marL="11430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контроля: </a:t>
            </a:r>
          </a:p>
          <a:p>
            <a:pPr>
              <a:buFontTx/>
              <a:buChar char="-"/>
            </a:pP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педагогическое 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наблюдение; </a:t>
            </a:r>
          </a:p>
          <a:p>
            <a:pPr>
              <a:buFontTx/>
              <a:buChar char="-"/>
            </a:pP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оценивание 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 освоения учебного материала 4-х уровневой </a:t>
            </a: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системой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концерт для родителей, сверстников, обучающихся младших групп, на котором выпускники демонстрируют практические навыки, приобретенные за время обучения по </a:t>
            </a: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программе.</a:t>
            </a:r>
            <a:endParaRPr lang="ru-RU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оценивание результатов обучения</a:t>
            </a:r>
          </a:p>
          <a:p>
            <a:pPr>
              <a:buFontTx/>
              <a:buChar char="-"/>
            </a:pPr>
            <a:endParaRPr lang="ru-RU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345" y="3964431"/>
            <a:ext cx="7888287" cy="1274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51995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4"/>
          <p:cNvSpPr/>
          <p:nvPr/>
        </p:nvSpPr>
        <p:spPr>
          <a:xfrm>
            <a:off x="124225" y="173925"/>
            <a:ext cx="4311000" cy="1553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/>
              <a:t>Комплекс основных характеристик образования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объем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содержание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планируемые результаты</a:t>
            </a:r>
            <a:endParaRPr/>
          </a:p>
        </p:txBody>
      </p:sp>
      <p:sp>
        <p:nvSpPr>
          <p:cNvPr id="176" name="Google Shape;176;p34"/>
          <p:cNvSpPr/>
          <p:nvPr/>
        </p:nvSpPr>
        <p:spPr>
          <a:xfrm>
            <a:off x="4724400" y="173925"/>
            <a:ext cx="4311000" cy="1553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b="1">
                <a:solidFill>
                  <a:srgbClr val="222222"/>
                </a:solidFill>
              </a:rPr>
              <a:t>Комплекс организационно-педагогических условий</a:t>
            </a:r>
            <a:endParaRPr b="1">
              <a:solidFill>
                <a:srgbClr val="222222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rgbClr val="222222"/>
                </a:solidFill>
              </a:rPr>
              <a:t>учебный план</a:t>
            </a:r>
            <a:endParaRPr>
              <a:solidFill>
                <a:srgbClr val="222222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rgbClr val="222222"/>
                </a:solidFill>
              </a:rPr>
              <a:t>календарный учебный график</a:t>
            </a:r>
            <a:endParaRPr>
              <a:solidFill>
                <a:srgbClr val="222222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222222"/>
                </a:solidFill>
              </a:rPr>
              <a:t>рабочие программы учебных предметов, курсов, дисциплин (модулей)</a:t>
            </a:r>
            <a:endParaRPr/>
          </a:p>
        </p:txBody>
      </p:sp>
      <p:sp>
        <p:nvSpPr>
          <p:cNvPr id="177" name="Google Shape;177;p34"/>
          <p:cNvSpPr/>
          <p:nvPr/>
        </p:nvSpPr>
        <p:spPr>
          <a:xfrm>
            <a:off x="124225" y="3158975"/>
            <a:ext cx="4311000" cy="1180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b="1">
                <a:solidFill>
                  <a:srgbClr val="222222"/>
                </a:solidFill>
              </a:rPr>
              <a:t>Комплекс оценочных и методических материалов</a:t>
            </a:r>
            <a:r>
              <a:rPr lang="ru">
                <a:solidFill>
                  <a:srgbClr val="222222"/>
                </a:solidFill>
              </a:rPr>
              <a:t>,</a:t>
            </a:r>
            <a:endParaRPr>
              <a:solidFill>
                <a:srgbClr val="222222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222222"/>
                </a:solidFill>
              </a:rPr>
              <a:t>формы аттестации</a:t>
            </a:r>
            <a:endParaRPr b="1"/>
          </a:p>
        </p:txBody>
      </p:sp>
      <p:sp>
        <p:nvSpPr>
          <p:cNvPr id="178" name="Google Shape;178;p34"/>
          <p:cNvSpPr/>
          <p:nvPr/>
        </p:nvSpPr>
        <p:spPr>
          <a:xfrm>
            <a:off x="4833000" y="3109275"/>
            <a:ext cx="4311000" cy="1180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/>
              <a:t>Иные компоненты</a:t>
            </a:r>
            <a:endParaRPr dirty="0"/>
          </a:p>
        </p:txBody>
      </p:sp>
      <p:cxnSp>
        <p:nvCxnSpPr>
          <p:cNvPr id="179" name="Google Shape;179;p34"/>
          <p:cNvCxnSpPr/>
          <p:nvPr/>
        </p:nvCxnSpPr>
        <p:spPr>
          <a:xfrm>
            <a:off x="4609275" y="161500"/>
            <a:ext cx="24900" cy="4559700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180" name="Google Shape;180;p34"/>
          <p:cNvCxnSpPr/>
          <p:nvPr/>
        </p:nvCxnSpPr>
        <p:spPr>
          <a:xfrm>
            <a:off x="248475" y="2546900"/>
            <a:ext cx="8783700" cy="0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" name="Прямоугольник 1"/>
          <p:cNvSpPr/>
          <p:nvPr/>
        </p:nvSpPr>
        <p:spPr>
          <a:xfrm>
            <a:off x="1130594" y="2285290"/>
            <a:ext cx="7187609" cy="52322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от 29.12.2012 N 273-ФЗ (ред. от 29.12.2022) "Об образовании в Российской Федерации" (с изм. и доп., вступ. в силу с 11.01.2023)</a:t>
            </a:r>
          </a:p>
        </p:txBody>
      </p:sp>
    </p:spTree>
    <p:extLst>
      <p:ext uri="{BB962C8B-B14F-4D97-AF65-F5344CB8AC3E}">
        <p14:creationId xmlns:p14="http://schemas.microsoft.com/office/powerpoint/2010/main" val="2259275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9"/>
          <p:cNvSpPr txBox="1">
            <a:spLocks noGrp="1"/>
          </p:cNvSpPr>
          <p:nvPr>
            <p:ph type="subTitle" idx="4294967295"/>
          </p:nvPr>
        </p:nvSpPr>
        <p:spPr>
          <a:xfrm>
            <a:off x="0" y="727075"/>
            <a:ext cx="6400800" cy="110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endParaRPr sz="23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8000" dirty="0"/>
          </a:p>
        </p:txBody>
      </p:sp>
      <p:sp>
        <p:nvSpPr>
          <p:cNvPr id="147" name="Google Shape;147;p29"/>
          <p:cNvSpPr txBox="1">
            <a:spLocks noGrp="1"/>
          </p:cNvSpPr>
          <p:nvPr>
            <p:ph type="ctrTitle" idx="4294967295"/>
          </p:nvPr>
        </p:nvSpPr>
        <p:spPr>
          <a:xfrm>
            <a:off x="0" y="95250"/>
            <a:ext cx="8104188" cy="59531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-RU" b="1" dirty="0" smtClean="0"/>
              <a:t>М</a:t>
            </a:r>
            <a:r>
              <a:rPr lang="ru" b="1" dirty="0" smtClean="0"/>
              <a:t>етодические материалы</a:t>
            </a:r>
            <a:endParaRPr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0242" y="909757"/>
            <a:ext cx="651775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настоящем разделе рекомендуется представить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методы обучения 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воспитания,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организации занятий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описание используемой образовательной технологии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программы методическими видами продукции</a:t>
            </a:r>
            <a:r>
              <a:rPr lang="ru-RU" dirty="0" smtClean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15072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51722" y="410195"/>
            <a:ext cx="5513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Формы организации занятий: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1982" y="0"/>
            <a:ext cx="8229600" cy="939546"/>
          </a:xfrm>
        </p:spPr>
        <p:txBody>
          <a:bodyPr/>
          <a:lstStyle/>
          <a:p>
            <a:r>
              <a:rPr lang="ru-RU" dirty="0" smtClean="0"/>
              <a:t>Формы организации занятий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44346" y="1113248"/>
            <a:ext cx="7408333" cy="2588022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Дебаты, дискуссия, круглый стол, разговор у свечи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устный журнал, пресс-конференция, творческая встреча, диспут, саммит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Занятие-презентация, мастерская, эксперимент,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воркшоп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 портрет, игра-сказка, заочное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путешествие во времени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пространстве, психологический театр, разведка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Интеллектуальный марафон, турнир, аукцион знаний,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брейн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ринг,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758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9"/>
          <p:cNvSpPr txBox="1">
            <a:spLocks noGrp="1"/>
          </p:cNvSpPr>
          <p:nvPr>
            <p:ph type="title"/>
          </p:nvPr>
        </p:nvSpPr>
        <p:spPr>
          <a:xfrm>
            <a:off x="356835" y="2655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2200" b="1" dirty="0" smtClean="0"/>
              <a:t>Какие </a:t>
            </a:r>
            <a:r>
              <a:rPr lang="ru" sz="2200" b="1" dirty="0"/>
              <a:t>будут применены </a:t>
            </a:r>
            <a:r>
              <a:rPr lang="ru" sz="2200" b="1" dirty="0" smtClean="0"/>
              <a:t>методы, приёмы, способы обучения и воспитания.</a:t>
            </a:r>
            <a:endParaRPr sz="2200" dirty="0"/>
          </a:p>
        </p:txBody>
      </p:sp>
      <p:sp>
        <p:nvSpPr>
          <p:cNvPr id="148" name="Google Shape;148;p29"/>
          <p:cNvSpPr txBox="1">
            <a:spLocks noGrp="1"/>
          </p:cNvSpPr>
          <p:nvPr>
            <p:ph type="body" idx="1"/>
          </p:nvPr>
        </p:nvSpPr>
        <p:spPr>
          <a:xfrm>
            <a:off x="0" y="776177"/>
            <a:ext cx="9048306" cy="529235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55000" lnSpcReduction="20000"/>
          </a:bodyPr>
          <a:lstStyle/>
          <a:p>
            <a:pPr marL="342900" lvl="0" rtl="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2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Исследовательские, (наблюдение, запись, фото и видеосъёмка, замеры., сравнение, составление матрицы, анализ и </a:t>
            </a:r>
            <a:r>
              <a:rPr lang="ru-RU" sz="2200" dirty="0" err="1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</a:t>
            </a:r>
            <a:r>
              <a:rPr lang="ru-RU" sz="22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2900" lvl="0" rtl="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2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Проектно-конструкторские (разработка проектов, выдвижение гипотез, моделирование ситуаций, создание модели, конструкции, моделирование из бумаги, создание творческих работ, фантастический проект, разработка сценария, спектакля   и др.)</a:t>
            </a:r>
          </a:p>
          <a:p>
            <a:pPr marL="342900" lvl="0" rtl="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2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Социологические методы и приёмы (интервью, собеседование, анкетирование, психологический театр  и др.)</a:t>
            </a:r>
          </a:p>
          <a:p>
            <a:pPr marL="342900" lvl="0" rtl="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2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проблемного обучения (корзина идей, анализ истории научного изучения проблемы, выделение противоречий,  эвристическая беседа, проблемные вопросы,  создание проблемных ситуаций,  поиск и отбор аргументов, фактов, доказательств,  опорные таблицы, алгоритмы,  мозговой штурм, интеллект-карта;</a:t>
            </a:r>
          </a:p>
          <a:p>
            <a:pPr marL="342900" lvl="0" rtl="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2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Словесные методы (интерактивная беседа, открытый  микрофон, конференция ненаучных открытий, </a:t>
            </a:r>
            <a:r>
              <a:rPr lang="ru-RU" sz="2200" dirty="0" err="1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резюмирование</a:t>
            </a:r>
            <a:r>
              <a:rPr lang="ru-RU" sz="22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рассказ от лица предмета, «лови ошибку»,   вопрос к тексту,  интеллектуальная разминка и др.)</a:t>
            </a:r>
          </a:p>
          <a:p>
            <a:pPr marL="342900" lvl="0" rtl="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2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Приёмы ритуализации начала и завершения занятия;</a:t>
            </a:r>
          </a:p>
          <a:p>
            <a:pPr marL="342900" lvl="0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ru-RU" sz="22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Приёмы контроля (показательный устный ответ, светофор,  тихий опрос, </a:t>
            </a:r>
            <a:r>
              <a:rPr lang="ru-RU" sz="2200" dirty="0" err="1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взаимоопрос</a:t>
            </a:r>
            <a:r>
              <a:rPr lang="ru-RU" sz="22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блиц опрос,  4 угла,  ранжирование, тренировочный тест,  «своя делянка» или задания по выбору, кредит доверия, </a:t>
            </a:r>
            <a:r>
              <a:rPr lang="ru-RU" sz="2200" dirty="0" err="1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тезирование</a:t>
            </a:r>
            <a:r>
              <a:rPr lang="ru-RU" sz="22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аннотирование,  рецензирование, </a:t>
            </a:r>
            <a:r>
              <a:rPr lang="ru-RU" sz="22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тематического </a:t>
            </a:r>
            <a:r>
              <a:rPr lang="ru-RU" sz="22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тезауруса, аукцион, чек-лист)</a:t>
            </a:r>
          </a:p>
          <a:p>
            <a:pPr marL="342900" lvl="0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ru-RU" sz="22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Игровые: система оценивания «</a:t>
            </a:r>
            <a:r>
              <a:rPr lang="ru-RU" sz="22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своя валюта» </a:t>
            </a:r>
            <a:r>
              <a:rPr lang="ru-RU" sz="22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деловые игры, театрализации</a:t>
            </a:r>
            <a:r>
              <a:rPr lang="ru-RU" sz="22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путешествие, сказочный сюжет</a:t>
            </a:r>
          </a:p>
          <a:p>
            <a:pPr marL="342900" lvl="0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ru-RU" sz="22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Приёмы мотивации: привлекательная цель, сюрпризные моменты, эффект  неожиданности, удивительный факт, фантастическая добавка,  особое задание - как  олимпийский резерв и др.  </a:t>
            </a:r>
          </a:p>
          <a:p>
            <a:pPr marL="342900" lvl="0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ru-RU" sz="22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Наглядные средства обучения (указать какие именно)</a:t>
            </a:r>
            <a:endParaRPr lang="ru-RU" sz="2200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rtl="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ru-RU" sz="2200" dirty="0" smtClean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rtl="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ru-RU" sz="1100" dirty="0" smtClean="0">
              <a:solidFill>
                <a:schemeClr val="dk1"/>
              </a:solidFill>
            </a:endParaRPr>
          </a:p>
          <a:p>
            <a:pPr marL="342900" lvl="0" rtl="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sz="11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100" dirty="0"/>
          </a:p>
        </p:txBody>
      </p:sp>
    </p:spTree>
    <p:extLst>
      <p:ext uri="{BB962C8B-B14F-4D97-AF65-F5344CB8AC3E}">
        <p14:creationId xmlns:p14="http://schemas.microsoft.com/office/powerpoint/2010/main" val="90385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" name="Google Shape;153;p30"/>
          <p:cNvGraphicFramePr/>
          <p:nvPr>
            <p:extLst>
              <p:ext uri="{D42A27DB-BD31-4B8C-83A1-F6EECF244321}">
                <p14:modId xmlns:p14="http://schemas.microsoft.com/office/powerpoint/2010/main" val="725133111"/>
              </p:ext>
            </p:extLst>
          </p:nvPr>
        </p:nvGraphicFramePr>
        <p:xfrm>
          <a:off x="376175" y="195360"/>
          <a:ext cx="8478400" cy="5553511"/>
        </p:xfrm>
        <a:graphic>
          <a:graphicData uri="http://schemas.openxmlformats.org/drawingml/2006/table">
            <a:tbl>
              <a:tblPr>
                <a:noFill/>
                <a:tableStyleId>{B4B88658-3DF6-4F15-B726-AD30BFEBEAEE}</a:tableStyleId>
              </a:tblPr>
              <a:tblGrid>
                <a:gridCol w="8478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737701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Образовательные</a:t>
                      </a:r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 т</a:t>
                      </a:r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ехнологии</a:t>
                      </a:r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:</a:t>
                      </a:r>
                      <a:endParaRPr sz="2800" b="1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166325">
                <a:tc>
                  <a:txBody>
                    <a:bodyPr/>
                    <a:lstStyle/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Технология развития критического мышления;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Кейс- </a:t>
                      </a:r>
                      <a:r>
                        <a:rPr lang="ru-RU" sz="16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стади</a:t>
                      </a: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Мастерская построения знаний;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Технология погружения;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Технология</a:t>
                      </a: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проектного обучения;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Технология коллективно-творческого дела;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Авторские игровые технологии;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Диалог культур;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Технология воспитания и обучения детей с проблемами;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Технология проблемного обучения;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Информационно-коммуникационные технологии;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Образовательная экспедиция;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Технология физического воспитания, сбережения и укрепления здоровья;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Технология воспитания духовной культуры молодого поколения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Буктрейлер;</a:t>
                      </a: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endParaRPr lang="ru-RU" sz="1400" baseline="0" dirty="0" smtClean="0"/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endParaRPr lang="ru-RU" sz="1400" baseline="0" dirty="0" smtClean="0"/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endParaRPr lang="ru-RU" baseline="0" dirty="0" smtClean="0"/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endParaRPr dirty="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336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" name="Google Shape;153;p30"/>
          <p:cNvGraphicFramePr/>
          <p:nvPr>
            <p:extLst>
              <p:ext uri="{D42A27DB-BD31-4B8C-83A1-F6EECF244321}">
                <p14:modId xmlns:p14="http://schemas.microsoft.com/office/powerpoint/2010/main" val="1521326330"/>
              </p:ext>
            </p:extLst>
          </p:nvPr>
        </p:nvGraphicFramePr>
        <p:xfrm>
          <a:off x="376175" y="195360"/>
          <a:ext cx="8478400" cy="4714935"/>
        </p:xfrm>
        <a:graphic>
          <a:graphicData uri="http://schemas.openxmlformats.org/drawingml/2006/table">
            <a:tbl>
              <a:tblPr>
                <a:noFill/>
                <a:tableStyleId>{B4B88658-3DF6-4F15-B726-AD30BFEBEAEE}</a:tableStyleId>
              </a:tblPr>
              <a:tblGrid>
                <a:gridCol w="8478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 b="1" dirty="0" smtClean="0">
                          <a:latin typeface="+mn-lt"/>
                        </a:rPr>
                        <a:t>Методические</a:t>
                      </a:r>
                      <a:r>
                        <a:rPr lang="ru" sz="2400" b="1" baseline="0" dirty="0" smtClean="0">
                          <a:latin typeface="+mn-lt"/>
                        </a:rPr>
                        <a:t> виды продукции</a:t>
                      </a:r>
                      <a:endParaRPr sz="2400" b="1" dirty="0">
                        <a:latin typeface="+mn-l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1663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разработки 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занятий, игр, бесед, экскурсий, конкурсов, викторин, лекций, рекомендаций по реализации программы, сценариев отчётных/воспитательных мероприятий, список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репертуара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комплексы упражнений , алгоритмы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др.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Рекомендуется</a:t>
                      </a:r>
                      <a:r>
                        <a:rPr lang="ru-RU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дать перечислением, а непосредственно разработки оформить приложениями или ссылками к программе);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Представить </a:t>
                      </a:r>
                      <a:r>
                        <a:rPr lang="ru-RU" sz="18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</a:rPr>
                        <a:t> алгоритм учебного занятия – краткое описание структуры занятия и его этапов.</a:t>
                      </a:r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227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0754" y="148855"/>
            <a:ext cx="1444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+mj-lt"/>
              </a:rPr>
              <a:t>ПРИМЕРЫ:</a:t>
            </a:r>
            <a:endParaRPr lang="ru-RU" sz="2000" b="1" dirty="0"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5814" y="643512"/>
            <a:ext cx="872932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материалы</a:t>
            </a:r>
            <a:endParaRPr lang="ru-RU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обучения и виды занятий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</a:p>
          <a:p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организации учебной деятельности по программе используются следующие формы обучения:  индивидуальные и групповые.</a:t>
            </a:r>
          </a:p>
          <a:p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Традиционные и нетрадиционные виды занятий: урок - фантазия; урок я – художник, пленер, просмотр, выставка, заочная экскурсия,  кроссворд, викторина и др.</a:t>
            </a:r>
          </a:p>
          <a:p>
            <a:r>
              <a:rPr lang="ru-RU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Методы, формирующие и развивающие социальные и </a:t>
            </a:r>
            <a:r>
              <a:rPr lang="ru-RU" sz="105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</a:t>
            </a:r>
            <a:r>
              <a:rPr lang="ru-RU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умения и навыки, применяемые в ходе реализации программы: 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репродуктивный; словесный; работа с различными источниками информации; наблюдения; метод проблемного обучения; проектно-конструкторские методы; метод игры; использование на занятиях средств музыкального искусства.</a:t>
            </a:r>
          </a:p>
          <a:p>
            <a:r>
              <a:rPr lang="ru-RU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практико-ориентированной деятельности: 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упражнения: зарисовки, этюды, наброски.</a:t>
            </a:r>
          </a:p>
          <a:p>
            <a:r>
              <a:rPr lang="ru-RU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наблюдения: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Наблюдение за состоянием погоды в разное время суток и разное время года; движение солнечных лучей в пространстве, движение облаков и их причудливые формы</a:t>
            </a:r>
            <a:r>
              <a:rPr lang="ru-RU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endParaRPr lang="ru-RU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Проектные и проектно-конструкторские методы обучения:</a:t>
            </a:r>
            <a:endParaRPr lang="ru-RU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творческих работ;</a:t>
            </a:r>
          </a:p>
          <a:p>
            <a:pPr lvl="0"/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 (планирование) деятельности, конкретных дел.</a:t>
            </a:r>
          </a:p>
          <a:p>
            <a:r>
              <a:rPr lang="ru-RU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учебного занятия по изобразительному искусству</a:t>
            </a:r>
            <a:endParaRPr lang="ru-RU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занятия. 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Активизация познавательной деятельности обучающихся, создание эмоционально-творческого настроя на занятие.</a:t>
            </a:r>
          </a:p>
          <a:p>
            <a:r>
              <a:rPr lang="ru-RU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этап. 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Повторение учебного материала предыдущих занятий, активизация знаний обучающихся.</a:t>
            </a:r>
          </a:p>
          <a:p>
            <a:r>
              <a:rPr lang="ru-RU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этап. 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работа над произведением изобразительного искусства.</a:t>
            </a:r>
          </a:p>
          <a:p>
            <a:r>
              <a:rPr lang="ru-RU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Контрольно-прогностический этап. 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творческих работ. Мобилизация обучающихся на самооценку, сравнение результатов деятельности на занятии.</a:t>
            </a:r>
          </a:p>
          <a:p>
            <a:r>
              <a:rPr lang="ru-RU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Рефлексивный этап. 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Ритуал окончания занятия. «Хочу сказать спасибо…»</a:t>
            </a:r>
          </a:p>
          <a:p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Комплект учебных заданий «Создание тени и </a:t>
            </a:r>
            <a:r>
              <a:rPr lang="ru-RU" sz="10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градуирование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тонов»</a:t>
            </a:r>
          </a:p>
          <a:p>
            <a:r>
              <a:rPr lang="ru-RU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разработки занятий (приложение1)</a:t>
            </a:r>
            <a:endParaRPr lang="ru-RU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Теоретические материалы бесед, лекций…</a:t>
            </a:r>
            <a:endParaRPr lang="ru-RU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81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0754" y="148855"/>
            <a:ext cx="1444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+mj-lt"/>
              </a:rPr>
              <a:t>ПРИМЕРЫ:</a:t>
            </a:r>
            <a:endParaRPr lang="ru-RU" sz="2000" b="1" dirty="0">
              <a:latin typeface="+mj-lt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6211043"/>
              </p:ext>
            </p:extLst>
          </p:nvPr>
        </p:nvGraphicFramePr>
        <p:xfrm>
          <a:off x="180754" y="548965"/>
          <a:ext cx="8793125" cy="318973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48801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5296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77548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491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Технология, метод, приём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0842" marR="208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Образовательное событие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0842" marR="208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Показатели эффективности реализации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0842" marR="208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237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Мозговой штурм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0842" marR="208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Разработка сценария, художественного номера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0842" marR="208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Умение составлять и разрабатывать художественные номера, спектакли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0842" marR="208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965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Метод  творческой групповой работы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0842" marR="208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Постановка спектаклей, художественных номеров, разработка проектов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0842" marR="208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Умение работать в группе, научится видеть и уважать свой труд и труд своих сверстников, давать адекватную оценку и самооценку своей деятельности и деятельности других; формирует толерантное отношение к окружающим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0842" marR="208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370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Метод личностно-ориентированного обучения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0842" marR="208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Участие в фестивалях, конкурсах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0842" marR="208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кукольного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театра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0842" marR="208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474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Проектно-исследовательские методы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0842" marR="208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Разработка и защита проектов:.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0842" marR="208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Умение разрабатывать эскизы декораций.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Умение распределять обязанности, подготовить и защитить авторский или групповой проект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0842" marR="208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162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9"/>
          <p:cNvSpPr txBox="1">
            <a:spLocks noGrp="1"/>
          </p:cNvSpPr>
          <p:nvPr>
            <p:ph type="subTitle" idx="4294967295"/>
          </p:nvPr>
        </p:nvSpPr>
        <p:spPr>
          <a:xfrm>
            <a:off x="0" y="727075"/>
            <a:ext cx="6400800" cy="110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endParaRPr sz="23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8000" dirty="0"/>
          </a:p>
        </p:txBody>
      </p:sp>
      <p:sp>
        <p:nvSpPr>
          <p:cNvPr id="147" name="Google Shape;147;p29"/>
          <p:cNvSpPr txBox="1">
            <a:spLocks noGrp="1"/>
          </p:cNvSpPr>
          <p:nvPr>
            <p:ph type="ctrTitle" idx="4294967295"/>
          </p:nvPr>
        </p:nvSpPr>
        <p:spPr>
          <a:xfrm>
            <a:off x="0" y="95250"/>
            <a:ext cx="8104188" cy="59531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-RU" b="1" dirty="0" smtClean="0"/>
              <a:t>Иные компоненты </a:t>
            </a:r>
            <a:endParaRPr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0242" y="771534"/>
            <a:ext cx="651775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реализации программы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материально-технические;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информационные;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кадровые</a:t>
            </a:r>
            <a:r>
              <a:rPr lang="ru-RU" dirty="0" smtClean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3022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437663" y="2698255"/>
            <a:ext cx="8520600" cy="244406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SzPts val="990"/>
            </a:pPr>
            <a:r>
              <a:rPr lang="ru-RU" sz="2800" b="1" dirty="0" smtClean="0">
                <a:solidFill>
                  <a:schemeClr val="dk1"/>
                </a:solidFill>
              </a:rPr>
              <a:t/>
            </a:r>
            <a:br>
              <a:rPr lang="ru-RU" sz="2800" b="1" dirty="0" smtClean="0">
                <a:solidFill>
                  <a:schemeClr val="dk1"/>
                </a:solidFill>
              </a:rPr>
            </a:br>
            <a:endParaRPr sz="2800" b="1" dirty="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1777181" y="197705"/>
            <a:ext cx="7366819" cy="48991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ПРИОРИТЕТНЫЙ ПРОЕКТ "ДОСТУПНОЕ ДОПОЛНИТЕЛЬНОЕ ОБРАЗОВАНИЯ ДЛЯ ДЕТЕЙ", УТВЕРЖДЕННЫЙ ПРОТОКОЛОМ ЗАСЕДАНИЯ ПРЕЗИДИУМА СОВЕТА ПРИ ПРЕЗИДЕНТЕ РОССИЙСКОЙ ФЕДЕРАЦИИ ПО СТРАТЕГИЧЕСКОМУ РАЗВИТИЮ И ПРИОРИТЕТНЫМ ПРОЕКТАМ (ПРОТОКОЛ ОТ 30 НОЯБРЯ 2016 Г. N 11).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ru-RU" sz="1200" b="1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spcBef>
                <a:spcPts val="0"/>
              </a:spcBef>
            </a:pPr>
            <a:r>
              <a:rPr lang="ru-RU" sz="1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модельный центр дополнительного образования детей (далее - </a:t>
            </a:r>
            <a:r>
              <a:rPr lang="ru-RU" sz="12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рмц</a:t>
            </a:r>
            <a:r>
              <a:rPr lang="ru-RU" sz="1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- образовательная организация или организация, осуществляющая обучение, расположенная на территории соответствующего субъекта российской федерации, осуществляющая организационное, методическое и аналитическое сопровождение и мониторинг развития системы дополнительного образования детей на территории субъекта российской федерации</a:t>
            </a:r>
            <a:r>
              <a:rPr lang="ru-RU" cap="none" dirty="0" smtClean="0"/>
              <a:t>.</a:t>
            </a:r>
          </a:p>
          <a:p>
            <a:pPr lvl="0" algn="ctr">
              <a:spcBef>
                <a:spcPts val="0"/>
              </a:spcBef>
            </a:pPr>
            <a:endParaRPr lang="ru-RU" sz="1200" b="1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учреждение </a:t>
            </a:r>
          </a:p>
          <a:p>
            <a:pPr algn="ctr"/>
            <a:r>
              <a:rPr lang="ru-RU" sz="1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Дополнительного образования </a:t>
            </a:r>
          </a:p>
          <a:p>
            <a:pPr algn="ctr"/>
            <a:r>
              <a:rPr lang="ru-RU" sz="1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«Дом </a:t>
            </a:r>
            <a:r>
              <a:rPr lang="ru-RU" sz="12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1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етского </a:t>
            </a:r>
            <a:r>
              <a:rPr lang="ru-RU" sz="12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1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ворчества»</a:t>
            </a:r>
          </a:p>
          <a:p>
            <a:pPr algn="ctr"/>
            <a:r>
              <a:rPr lang="ru-RU" sz="1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опорный центр братского района</a:t>
            </a:r>
          </a:p>
          <a:p>
            <a:pPr lvl="0" algn="ctr">
              <a:spcBef>
                <a:spcPts val="0"/>
              </a:spcBef>
            </a:pPr>
            <a:endParaRPr lang="ru-RU" sz="1200" b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spcBef>
                <a:spcPts val="0"/>
              </a:spcBef>
            </a:pPr>
            <a:endParaRPr lang="ru-RU" sz="1200" b="1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ru-RU" sz="1200" dirty="0" smtClean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5152" y="155612"/>
            <a:ext cx="1875036" cy="1316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/>
          </a:blip>
          <a:srcRect/>
          <a:stretch>
            <a:fillRect/>
          </a:stretch>
        </p:blipFill>
        <p:spPr bwMode="auto">
          <a:xfrm>
            <a:off x="0" y="3711052"/>
            <a:ext cx="1591471" cy="13857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CD0413F1-CD71-463E-AE58-D790EE6F3B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5152" y="1562880"/>
            <a:ext cx="1641774" cy="1641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91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3"/>
          <p:cNvSpPr txBox="1">
            <a:spLocks noGrp="1"/>
          </p:cNvSpPr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 smtClean="0"/>
              <a:t>Материально-технические</a:t>
            </a:r>
            <a:endParaRPr b="1" dirty="0"/>
          </a:p>
        </p:txBody>
      </p:sp>
      <p:sp>
        <p:nvSpPr>
          <p:cNvPr id="170" name="Google Shape;170;p33"/>
          <p:cNvSpPr txBox="1">
            <a:spLocks noGrp="1"/>
          </p:cNvSpPr>
          <p:nvPr>
            <p:ph type="body" idx="1"/>
          </p:nvPr>
        </p:nvSpPr>
        <p:spPr>
          <a:xfrm>
            <a:off x="145485" y="65643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помещении, в котором проводятся занятия (учебном кабинете, компьютерном классе, мастерской, лаборатории, хореографическом классе, спортивном или актовом зале и т.д.); </a:t>
            </a:r>
          </a:p>
          <a:p>
            <a:pPr>
              <a:lnSpc>
                <a:spcPct val="12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наличии подсобных помещений (кладовых, костюмерных, раздевалок и т.п.); </a:t>
            </a:r>
          </a:p>
          <a:p>
            <a:pPr>
              <a:lnSpc>
                <a:spcPct val="12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оборудования учебного помещения, кабинета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оборудования, необходимого для проведения занятий, (станки, спортивные снаряды, швейные машинки, специальные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приспособления 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т.п.); </a:t>
            </a:r>
          </a:p>
          <a:p>
            <a:pPr>
              <a:lnSpc>
                <a:spcPct val="12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технических средств обучения (компьютер, принтер, графо- мультимедиа-проекторы, интерактивная доска, телевизор, музыкальный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и др.)</a:t>
            </a:r>
          </a:p>
          <a:p>
            <a:pPr>
              <a:lnSpc>
                <a:spcPct val="12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технических, графических, чертёжных, швейных и других инструментов, приборов, музыкальных инструментов и т.п.; </a:t>
            </a:r>
          </a:p>
          <a:p>
            <a:pPr>
              <a:lnSpc>
                <a:spcPct val="12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материалов, необходимых для занятий: ватман, ткани, нитки, фурнитура, глина, клей, краски, заготовки из дерева, металла и других материалов и т.п.; </a:t>
            </a:r>
          </a:p>
          <a:p>
            <a:endParaRPr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85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3"/>
          <p:cNvSpPr txBox="1">
            <a:spLocks noGrp="1"/>
          </p:cNvSpPr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 smtClean="0"/>
              <a:t>информационные</a:t>
            </a:r>
            <a:endParaRPr b="1" dirty="0"/>
          </a:p>
        </p:txBody>
      </p:sp>
      <p:sp>
        <p:nvSpPr>
          <p:cNvPr id="170" name="Google Shape;170;p33"/>
          <p:cNvSpPr txBox="1">
            <a:spLocks noGrp="1"/>
          </p:cNvSpPr>
          <p:nvPr>
            <p:ph type="body" idx="1"/>
          </p:nvPr>
        </p:nvSpPr>
        <p:spPr>
          <a:xfrm>
            <a:off x="145485" y="65643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ru-RU" dirty="0">
                <a:latin typeface="Times New Roman"/>
                <a:ea typeface="Times New Roman"/>
              </a:rPr>
              <a:t>Электронные образовательные ресурсы (аудио, видео), специальные компьютерные программы, информационные технологии</a:t>
            </a:r>
            <a:endParaRPr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42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3"/>
          <p:cNvSpPr txBox="1">
            <a:spLocks noGrp="1"/>
          </p:cNvSpPr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 smtClean="0"/>
              <a:t>Кадровое обеспечение</a:t>
            </a:r>
            <a:endParaRPr b="1" dirty="0"/>
          </a:p>
        </p:txBody>
      </p:sp>
      <p:sp>
        <p:nvSpPr>
          <p:cNvPr id="170" name="Google Shape;170;p33"/>
          <p:cNvSpPr txBox="1">
            <a:spLocks noGrp="1"/>
          </p:cNvSpPr>
          <p:nvPr>
            <p:ph type="body" idx="1"/>
          </p:nvPr>
        </p:nvSpPr>
        <p:spPr>
          <a:xfrm>
            <a:off x="145485" y="65643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Кадровое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 реализации программы: для реализации данной программы требуется педагог, имеющий среднее профессиональное или высшее образование в рамках укрупненных групп направлений подготовки высшего</a:t>
            </a:r>
          </a:p>
          <a:p>
            <a:pPr marL="114300" indent="0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и специальностей среднего профессионального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«Образование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педагогические науки» и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обладающий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профессиональными знаниями в области актерского мастерства, сценической речи, сценического движения, знающий специфику организации дополнительного образования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</a:p>
          <a:p>
            <a:pPr marL="11430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61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Список литературы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1152475"/>
            <a:ext cx="8520600" cy="1944016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оформляется по алфавиту и в соответствии с ГОСТ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елательно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распределить приводимую литературу по разделам: </a:t>
            </a:r>
          </a:p>
          <a:p>
            <a:pPr marL="11430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-для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24890" y="3954430"/>
            <a:ext cx="7148945" cy="95410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/>
              <a:t>Пример:</a:t>
            </a:r>
          </a:p>
          <a:p>
            <a:r>
              <a:rPr lang="ru-RU" dirty="0"/>
              <a:t>1. </a:t>
            </a:r>
            <a:r>
              <a:rPr lang="ru-RU" dirty="0" err="1"/>
              <a:t>Поволяева</a:t>
            </a:r>
            <a:r>
              <a:rPr lang="ru-RU" dirty="0"/>
              <a:t> М.Н., Попова И.Н. Дополнительные образовательные программы нового поколения и оценка их результативности. Монография. — М.: ООО «Новое образование», СПб.: Свое издательство, 2022. — 80 с. </a:t>
            </a:r>
          </a:p>
        </p:txBody>
      </p:sp>
    </p:spTree>
    <p:extLst>
      <p:ext uri="{BB962C8B-B14F-4D97-AF65-F5344CB8AC3E}">
        <p14:creationId xmlns:p14="http://schemas.microsoft.com/office/powerpoint/2010/main" val="98010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Список литературы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 для педагога: </a:t>
            </a:r>
          </a:p>
          <a:p>
            <a:pPr marL="114300" indent="0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нормативные документы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перечисляются в следующем порядке: уровень РФ (законы, концепции, приказы, письма), уровень региона, уровень учреждения (устав и локальные акты, регламентирующие разработку и реализацию программ).</a:t>
            </a:r>
          </a:p>
          <a:p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использованная при составлении программы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авторские программы по профилю, общеобразовательные программы, методические рекомендации, литература по педагогике и психологии, специальная литература по предмету, методическая литература, периодические издания, репертуарные сборники и т.д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658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Список литературы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1152475"/>
            <a:ext cx="8520600" cy="1497207"/>
          </a:xfrm>
        </p:spPr>
        <p:txBody>
          <a:bodyPr>
            <a:no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 для обучающихся: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справочная, познавательная литература по разделам (темам) программы, периодические издания, публикации, детская литература, литература о жизни и деятельности выдающихся ученых, деятелях культуры и искусства, общественных деятелях, спортсменах; пособия для самостоятельной работы, источники для разработки рефератов, проектов, творческих работ.</a:t>
            </a:r>
          </a:p>
          <a:p>
            <a:pPr marL="114300" indent="0"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68453" y="4131512"/>
            <a:ext cx="5678157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marL="114300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указанная литература  должна быть в наличии</a:t>
            </a:r>
          </a:p>
        </p:txBody>
      </p:sp>
    </p:spTree>
    <p:extLst>
      <p:ext uri="{BB962C8B-B14F-4D97-AF65-F5344CB8AC3E}">
        <p14:creationId xmlns:p14="http://schemas.microsoft.com/office/powerpoint/2010/main" val="242488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8021" y="869743"/>
            <a:ext cx="7520940" cy="411480"/>
          </a:xfrm>
        </p:spPr>
        <p:txBody>
          <a:bodyPr/>
          <a:lstStyle/>
          <a:p>
            <a:r>
              <a:rPr lang="ru-RU" sz="1600" dirty="0"/>
              <a:t>Воспитательная составляющая дополнительных общеразвивающих программ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590" y="1158948"/>
            <a:ext cx="8867553" cy="378519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60000"/>
              </a:lnSpc>
            </a:pPr>
            <a:r>
              <a:rPr lang="ru-RU" sz="1700" dirty="0" smtClean="0"/>
              <a:t>Цель</a:t>
            </a:r>
            <a:r>
              <a:rPr lang="ru-RU" sz="1700" dirty="0"/>
              <a:t>: Способствовать </a:t>
            </a:r>
            <a:r>
              <a:rPr lang="ru-RU" sz="1700" dirty="0" smtClean="0"/>
              <a:t> формированию   общественно </a:t>
            </a:r>
            <a:r>
              <a:rPr lang="ru-RU" sz="1700" dirty="0"/>
              <a:t>активной, </a:t>
            </a:r>
            <a:r>
              <a:rPr lang="ru-RU" sz="1700" dirty="0" smtClean="0"/>
              <a:t>   нравственно </a:t>
            </a:r>
            <a:r>
              <a:rPr lang="ru-RU" sz="1700" dirty="0"/>
              <a:t>ориентированной, </a:t>
            </a:r>
            <a:r>
              <a:rPr lang="ru-RU" sz="1700" dirty="0" smtClean="0"/>
              <a:t>  творческой   </a:t>
            </a:r>
          </a:p>
          <a:p>
            <a:pPr>
              <a:lnSpc>
                <a:spcPct val="160000"/>
              </a:lnSpc>
            </a:pPr>
            <a:r>
              <a:rPr lang="ru-RU" sz="1700" dirty="0"/>
              <a:t> </a:t>
            </a:r>
            <a:r>
              <a:rPr lang="ru-RU" sz="1700" dirty="0" smtClean="0"/>
              <a:t>           личности</a:t>
            </a:r>
            <a:r>
              <a:rPr lang="ru-RU" sz="1700" dirty="0"/>
              <a:t>, </a:t>
            </a:r>
            <a:r>
              <a:rPr lang="ru-RU" sz="1700" dirty="0" smtClean="0"/>
              <a:t>  обладающей   умением   адаптироваться   в   быстро </a:t>
            </a:r>
            <a:r>
              <a:rPr lang="ru-RU" sz="1700" dirty="0"/>
              <a:t>меняющихся </a:t>
            </a:r>
            <a:r>
              <a:rPr lang="ru-RU" sz="1700" dirty="0" smtClean="0"/>
              <a:t>  социальных   условиях</a:t>
            </a:r>
            <a:r>
              <a:rPr lang="ru-RU" sz="1700" dirty="0"/>
              <a:t>, </a:t>
            </a:r>
            <a:endParaRPr lang="ru-RU" sz="1700" dirty="0" smtClean="0"/>
          </a:p>
          <a:p>
            <a:pPr>
              <a:lnSpc>
                <a:spcPct val="160000"/>
              </a:lnSpc>
            </a:pPr>
            <a:r>
              <a:rPr lang="ru-RU" sz="1700" dirty="0"/>
              <a:t> </a:t>
            </a:r>
            <a:r>
              <a:rPr lang="ru-RU" sz="1700" dirty="0" smtClean="0"/>
              <a:t>              охраняя  позитивный   потенциал</a:t>
            </a:r>
          </a:p>
          <a:p>
            <a:pPr>
              <a:lnSpc>
                <a:spcPct val="160000"/>
              </a:lnSpc>
            </a:pPr>
            <a:r>
              <a:rPr lang="ru-RU" sz="1700" dirty="0" smtClean="0"/>
              <a:t>Задачи: </a:t>
            </a:r>
          </a:p>
          <a:p>
            <a:pPr>
              <a:lnSpc>
                <a:spcPct val="160000"/>
              </a:lnSpc>
            </a:pPr>
            <a:r>
              <a:rPr lang="ru-RU" sz="1700" dirty="0" smtClean="0"/>
              <a:t>               -  Сформировать </a:t>
            </a:r>
            <a:r>
              <a:rPr lang="ru-RU" sz="1700" dirty="0"/>
              <a:t>позитивное отношение к окружающему миру;</a:t>
            </a:r>
          </a:p>
          <a:p>
            <a:pPr>
              <a:lnSpc>
                <a:spcPct val="160000"/>
              </a:lnSpc>
            </a:pPr>
            <a:r>
              <a:rPr lang="ru-RU" sz="1700" dirty="0" smtClean="0"/>
              <a:t>               - Прививать </a:t>
            </a:r>
            <a:r>
              <a:rPr lang="ru-RU" sz="1700" dirty="0"/>
              <a:t>им стремление к проявлению высоких нравственных качеств;</a:t>
            </a:r>
          </a:p>
          <a:p>
            <a:pPr>
              <a:lnSpc>
                <a:spcPct val="160000"/>
              </a:lnSpc>
            </a:pPr>
            <a:r>
              <a:rPr lang="ru-RU" sz="1700" dirty="0" smtClean="0"/>
              <a:t>               - Развивать </a:t>
            </a:r>
            <a:r>
              <a:rPr lang="ru-RU" sz="1700" dirty="0"/>
              <a:t>навыки самопознания и самовоспитания;</a:t>
            </a:r>
          </a:p>
          <a:p>
            <a:pPr>
              <a:lnSpc>
                <a:spcPct val="160000"/>
              </a:lnSpc>
            </a:pPr>
            <a:r>
              <a:rPr lang="ru-RU" sz="1700" dirty="0" smtClean="0"/>
              <a:t>               - Воспитывать </a:t>
            </a:r>
            <a:r>
              <a:rPr lang="ru-RU" sz="1700" dirty="0"/>
              <a:t>сознательное отношение к труду, к выбору ценностей, пробуждать интерес к профессиональному самоопределению;</a:t>
            </a:r>
          </a:p>
          <a:p>
            <a:pPr>
              <a:lnSpc>
                <a:spcPct val="160000"/>
              </a:lnSpc>
            </a:pPr>
            <a:r>
              <a:rPr lang="ru-RU" sz="1700" dirty="0" smtClean="0"/>
              <a:t>              - Вести </a:t>
            </a:r>
            <a:r>
              <a:rPr lang="ru-RU" sz="1700" dirty="0"/>
              <a:t>профилактическую работу, направленную против негативных антисоциальных явлений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33579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dirty="0" smtClean="0"/>
              <a:t>Календарный план воспитательной работы в объединении</a:t>
            </a:r>
            <a:endParaRPr lang="ru-RU" sz="1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2349132"/>
              </p:ext>
            </p:extLst>
          </p:nvPr>
        </p:nvGraphicFramePr>
        <p:xfrm>
          <a:off x="158750" y="1399658"/>
          <a:ext cx="8836025" cy="2333752"/>
        </p:xfrm>
        <a:graphic>
          <a:graphicData uri="http://schemas.openxmlformats.org/drawingml/2006/table">
            <a:tbl>
              <a:tblPr firstRow="1" bandRow="1">
                <a:tableStyleId>{B4B88658-3DF6-4F15-B726-AD30BFEBEAEE}</a:tableStyleId>
              </a:tblPr>
              <a:tblGrid>
                <a:gridCol w="776915"/>
                <a:gridCol w="2757495"/>
                <a:gridCol w="1767205"/>
                <a:gridCol w="1767205"/>
                <a:gridCol w="1767205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пп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Название мероприятия, события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Содержание/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Цель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Форма проведения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Сроки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Конкурс плакатов по антитеррористической безопасности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Изготовление плакатов.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Конкурс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+mj-lt"/>
                        </a:rPr>
                        <a:t>Сентябрь </a:t>
                      </a:r>
                      <a:endParaRPr lang="ru-RU" sz="1600" b="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Выставка 3-Д макетов по безопасности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Изготовление макетов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Выставка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+mj-lt"/>
                        </a:rPr>
                        <a:t>Октябрь </a:t>
                      </a:r>
                      <a:endParaRPr lang="ru-RU" sz="1600" b="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    3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9035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52899"/>
            <a:ext cx="7520940" cy="377851"/>
          </a:xfrm>
        </p:spPr>
        <p:txBody>
          <a:bodyPr/>
          <a:lstStyle/>
          <a:p>
            <a:pPr algn="ctr"/>
            <a:r>
              <a:rPr lang="ru-RU" sz="2400" dirty="0" smtClean="0"/>
              <a:t>ЦЕЛИ и ЗАДАЧИ МОЦ Братского района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0865" t="17428" r="27862" b="25159"/>
          <a:stretch/>
        </p:blipFill>
        <p:spPr>
          <a:xfrm>
            <a:off x="79742" y="430750"/>
            <a:ext cx="4366259" cy="33448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29873" t="37126" r="27243" b="8922"/>
          <a:stretch/>
        </p:blipFill>
        <p:spPr>
          <a:xfrm>
            <a:off x="4435973" y="430750"/>
            <a:ext cx="4582665" cy="334483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CD0413F1-CD71-463E-AE58-D790EE6F3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378" y="3501726"/>
            <a:ext cx="1641774" cy="1641774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email">
            <a:extLst/>
          </a:blip>
          <a:srcRect/>
          <a:stretch>
            <a:fillRect/>
          </a:stretch>
        </p:blipFill>
        <p:spPr bwMode="auto">
          <a:xfrm>
            <a:off x="2802193" y="3672348"/>
            <a:ext cx="1591471" cy="13857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04281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437663" y="2698255"/>
            <a:ext cx="8520600" cy="244406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SzPts val="990"/>
            </a:pPr>
            <a:r>
              <a:rPr lang="ru-RU" sz="2800" b="1" dirty="0" smtClean="0">
                <a:solidFill>
                  <a:schemeClr val="dk1"/>
                </a:solidFill>
              </a:rPr>
              <a:t/>
            </a:r>
            <a:br>
              <a:rPr lang="ru-RU" sz="2800" b="1" dirty="0" smtClean="0">
                <a:solidFill>
                  <a:schemeClr val="dk1"/>
                </a:solidFill>
              </a:rPr>
            </a:br>
            <a:r>
              <a:rPr lang="ru-RU" sz="2800" b="1" dirty="0" smtClean="0">
                <a:solidFill>
                  <a:schemeClr val="dk1"/>
                </a:solidFill>
              </a:rPr>
              <a:t/>
            </a:r>
            <a:br>
              <a:rPr lang="ru-RU" sz="2800" b="1" dirty="0" smtClean="0">
                <a:solidFill>
                  <a:schemeClr val="dk1"/>
                </a:solidFill>
              </a:rPr>
            </a:br>
            <a:r>
              <a:rPr lang="ru-RU" sz="2800" b="1" dirty="0" smtClean="0">
                <a:solidFill>
                  <a:schemeClr val="dk1"/>
                </a:solidFill>
              </a:rPr>
              <a:t/>
            </a:r>
            <a:br>
              <a:rPr lang="ru-RU" sz="2800" b="1" dirty="0" smtClean="0">
                <a:solidFill>
                  <a:schemeClr val="dk1"/>
                </a:solidFill>
              </a:rPr>
            </a:br>
            <a:r>
              <a:rPr lang="ru-RU" sz="2800" b="1" dirty="0">
                <a:solidFill>
                  <a:schemeClr val="dk1"/>
                </a:solidFill>
              </a:rPr>
              <a:t/>
            </a:r>
            <a:br>
              <a:rPr lang="ru-RU" sz="2800" b="1" dirty="0">
                <a:solidFill>
                  <a:schemeClr val="dk1"/>
                </a:solidFill>
              </a:rPr>
            </a:br>
            <a:r>
              <a:rPr lang="ru-RU" sz="2800" b="1" dirty="0" smtClean="0">
                <a:solidFill>
                  <a:schemeClr val="dk1"/>
                </a:solidFill>
              </a:rPr>
              <a:t>        Конструктор </a:t>
            </a:r>
            <a:r>
              <a:rPr lang="ru-RU" sz="2800" b="1" dirty="0">
                <a:solidFill>
                  <a:schemeClr val="dk1"/>
                </a:solidFill>
              </a:rPr>
              <a:t>разработки дополнительной общеразвивающей программы</a:t>
            </a:r>
            <a:br>
              <a:rPr lang="ru-RU" sz="2800" b="1" dirty="0">
                <a:solidFill>
                  <a:schemeClr val="dk1"/>
                </a:solidFill>
              </a:rPr>
            </a:br>
            <a:endParaRPr sz="2800" b="1" dirty="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636201" y="3909516"/>
            <a:ext cx="8520600" cy="145726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           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ru-RU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89853" y="74645"/>
            <a:ext cx="3816221" cy="2388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/>
          </a:blip>
          <a:srcRect/>
          <a:stretch>
            <a:fillRect/>
          </a:stretch>
        </p:blipFill>
        <p:spPr bwMode="auto">
          <a:xfrm>
            <a:off x="1411034" y="1693614"/>
            <a:ext cx="1591471" cy="13857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3565891" y="2711465"/>
            <a:ext cx="514916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м</a:t>
            </a:r>
            <a:r>
              <a:rPr lang="ru-RU" dirty="0" smtClean="0"/>
              <a:t>униципальное бюджетное учреждение </a:t>
            </a:r>
          </a:p>
          <a:p>
            <a:pPr algn="ctr"/>
            <a:r>
              <a:rPr lang="ru-RU" dirty="0"/>
              <a:t>д</a:t>
            </a:r>
            <a:r>
              <a:rPr lang="ru-RU" dirty="0" smtClean="0"/>
              <a:t>ополнительного образования «Дом Детского Творчества»</a:t>
            </a:r>
          </a:p>
          <a:p>
            <a:pPr algn="ctr"/>
            <a:r>
              <a:rPr lang="ru-RU" dirty="0" smtClean="0"/>
              <a:t>Муниципальный опорный центр Братского района</a:t>
            </a: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CD0413F1-CD71-463E-AE58-D790EE6F3B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012" y="101966"/>
            <a:ext cx="1641774" cy="16417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1"/>
          <p:cNvSpPr txBox="1">
            <a:spLocks noGrp="1"/>
          </p:cNvSpPr>
          <p:nvPr>
            <p:ph type="title" idx="4294967295"/>
          </p:nvPr>
        </p:nvSpPr>
        <p:spPr>
          <a:xfrm>
            <a:off x="429208" y="75392"/>
            <a:ext cx="7772400" cy="4471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200" b="1" dirty="0" smtClean="0">
                <a:solidFill>
                  <a:schemeClr val="bg1"/>
                </a:solidFill>
              </a:rPr>
              <a:t>проверять </a:t>
            </a:r>
            <a:r>
              <a:rPr lang="ru" sz="2200" b="1" dirty="0">
                <a:solidFill>
                  <a:schemeClr val="bg1"/>
                </a:solidFill>
              </a:rPr>
              <a:t>качество освоения программы?</a:t>
            </a:r>
            <a:endParaRPr sz="2200" b="1" dirty="0">
              <a:solidFill>
                <a:schemeClr val="bg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</p:txBody>
      </p:sp>
      <p:sp>
        <p:nvSpPr>
          <p:cNvPr id="159" name="Google Shape;159;p31"/>
          <p:cNvSpPr txBox="1">
            <a:spLocks noGrp="1"/>
          </p:cNvSpPr>
          <p:nvPr>
            <p:ph type="body" idx="4294967295"/>
          </p:nvPr>
        </p:nvSpPr>
        <p:spPr>
          <a:xfrm>
            <a:off x="270588" y="305058"/>
            <a:ext cx="8462865" cy="467097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25000" lnSpcReduction="20000"/>
          </a:bodyPr>
          <a:lstStyle/>
          <a:p>
            <a:pPr marL="0" lvl="0" indent="0" algn="ctr">
              <a:lnSpc>
                <a:spcPct val="170000"/>
              </a:lnSpc>
              <a:spcBef>
                <a:spcPts val="1200"/>
              </a:spcBef>
              <a:spcAft>
                <a:spcPts val="1200"/>
              </a:spcAft>
            </a:pPr>
            <a:r>
              <a:rPr lang="ru-RU" sz="6400" dirty="0">
                <a:solidFill>
                  <a:srgbClr val="FF0000"/>
                </a:solidFill>
              </a:rPr>
              <a:t>ДОПОЛНИТЕЛЬНОЕ </a:t>
            </a:r>
            <a:r>
              <a:rPr lang="ru-RU" sz="6400" dirty="0" smtClean="0">
                <a:solidFill>
                  <a:srgbClr val="FF0000"/>
                </a:solidFill>
              </a:rPr>
              <a:t>ОБРАЗОВАНИЕ  - </a:t>
            </a:r>
            <a:r>
              <a:rPr lang="ru-RU" sz="6400" dirty="0" smtClean="0"/>
              <a:t>вид   </a:t>
            </a:r>
            <a:r>
              <a:rPr lang="ru-RU" sz="6400" dirty="0"/>
              <a:t>образования, который направлен на всестороннее удовлетворение образовательных потребностей человека в интеллектуальном, духовно-нравственном, физическом и (или) профессиональном совершенствовании и не сопровождается повышением уровня образования</a:t>
            </a:r>
            <a:r>
              <a:rPr lang="ru-RU" sz="6400" dirty="0" smtClean="0"/>
              <a:t>.</a:t>
            </a:r>
            <a:endParaRPr lang="ru-RU" sz="6400" dirty="0"/>
          </a:p>
          <a:p>
            <a:pPr marL="0" lvl="0" indent="0" algn="ctr">
              <a:lnSpc>
                <a:spcPct val="170000"/>
              </a:lnSpc>
              <a:spcBef>
                <a:spcPts val="1200"/>
              </a:spcBef>
              <a:spcAft>
                <a:spcPts val="1200"/>
              </a:spcAft>
            </a:pPr>
            <a:r>
              <a:rPr lang="ru-RU" sz="6400" dirty="0">
                <a:solidFill>
                  <a:srgbClr val="FF0000"/>
                </a:solidFill>
              </a:rPr>
              <a:t>ОБРАЗОВАТЕЛЬНАЯ ПРОГРАММА – </a:t>
            </a:r>
            <a:r>
              <a:rPr lang="ru-RU" sz="6400" dirty="0"/>
              <a:t>комплекс основных характеристик образования (объём, содержание, планируемые результаты), организационно-педагогических условий и в случаях, предусмотренных настоящим Федеральным законом, форм аттестации, который представлен в виде учебного плана, календарного учебного графика, рабочих программ учебных предметов, курсов, дисциплин, иных компонентов, а также оценочных и методических материалов.</a:t>
            </a:r>
          </a:p>
          <a:p>
            <a:pPr marL="0" lvl="0" indent="0" algn="ctr" rtl="0">
              <a:spcBef>
                <a:spcPts val="1200"/>
              </a:spcBef>
              <a:spcAft>
                <a:spcPts val="1200"/>
              </a:spcAft>
              <a:buNone/>
            </a:pPr>
            <a:endParaRPr lang="ru" sz="6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42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4"/>
          <p:cNvSpPr/>
          <p:nvPr/>
        </p:nvSpPr>
        <p:spPr>
          <a:xfrm>
            <a:off x="4582633" y="542935"/>
            <a:ext cx="4452767" cy="1553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b="1" dirty="0" smtClean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 smtClean="0"/>
              <a:t>Пояснительная записка</a:t>
            </a:r>
          </a:p>
          <a:p>
            <a:pPr lvl="0"/>
            <a:r>
              <a:rPr lang="ru-RU" dirty="0"/>
              <a:t/>
            </a:r>
            <a:br>
              <a:rPr lang="ru-RU" dirty="0"/>
            </a:br>
            <a:endParaRPr dirty="0"/>
          </a:p>
        </p:txBody>
      </p:sp>
      <p:sp>
        <p:nvSpPr>
          <p:cNvPr id="176" name="Google Shape;176;p34"/>
          <p:cNvSpPr/>
          <p:nvPr/>
        </p:nvSpPr>
        <p:spPr>
          <a:xfrm>
            <a:off x="4582633" y="2206958"/>
            <a:ext cx="4452767" cy="15531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b="1" dirty="0">
                <a:solidFill>
                  <a:schemeClr val="bg1"/>
                </a:solidFill>
              </a:rPr>
              <a:t>Комплекс организационно-педагогических </a:t>
            </a:r>
            <a:r>
              <a:rPr lang="ru" b="1" dirty="0" smtClean="0">
                <a:solidFill>
                  <a:schemeClr val="bg1"/>
                </a:solidFill>
              </a:rPr>
              <a:t>условий</a:t>
            </a:r>
            <a:endParaRPr b="1" dirty="0">
              <a:solidFill>
                <a:schemeClr val="bg1"/>
              </a:solidFill>
            </a:endParaRPr>
          </a:p>
        </p:txBody>
      </p:sp>
      <p:sp>
        <p:nvSpPr>
          <p:cNvPr id="177" name="Google Shape;177;p34"/>
          <p:cNvSpPr/>
          <p:nvPr/>
        </p:nvSpPr>
        <p:spPr>
          <a:xfrm>
            <a:off x="57520" y="3860724"/>
            <a:ext cx="4311000" cy="1180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b="1" dirty="0">
                <a:solidFill>
                  <a:srgbClr val="222222"/>
                </a:solidFill>
              </a:rPr>
              <a:t>Комплекс оценочных и методических </a:t>
            </a:r>
            <a:r>
              <a:rPr lang="ru" b="1" dirty="0" smtClean="0">
                <a:solidFill>
                  <a:srgbClr val="222222"/>
                </a:solidFill>
              </a:rPr>
              <a:t>материалов</a:t>
            </a:r>
            <a:endParaRPr dirty="0">
              <a:solidFill>
                <a:srgbClr val="222222"/>
              </a:solidFill>
            </a:endParaRPr>
          </a:p>
        </p:txBody>
      </p:sp>
      <p:sp>
        <p:nvSpPr>
          <p:cNvPr id="178" name="Google Shape;178;p34"/>
          <p:cNvSpPr/>
          <p:nvPr/>
        </p:nvSpPr>
        <p:spPr>
          <a:xfrm>
            <a:off x="4582633" y="3860724"/>
            <a:ext cx="4464204" cy="1180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/>
              <a:t>Иные компоненты</a:t>
            </a:r>
            <a:endParaRPr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2" y="542935"/>
            <a:ext cx="4329113" cy="155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12381" y="5130"/>
            <a:ext cx="83344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kern="1200" cap="all" dirty="0">
                <a:latin typeface="Franklin Gothic Medium"/>
                <a:ea typeface="+mj-ea"/>
                <a:cs typeface="+mj-cs"/>
              </a:rPr>
              <a:t>Структура дополнительной общеразвивающей программы</a:t>
            </a:r>
            <a:endParaRPr lang="ru-RU" sz="11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2282" y="2206958"/>
            <a:ext cx="4306238" cy="15782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Комплекс основных характеристик образования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02537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040371" y="263688"/>
            <a:ext cx="4803258" cy="4393373"/>
          </a:xfrm>
        </p:spPr>
        <p:txBody>
          <a:bodyPr/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sz="2000" dirty="0" smtClean="0"/>
              <a:t>титульный лист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4795284" y="1212112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5" name="Рисунок 4" descr="C:\Users\Admin\Downloads\SCAN_20220928_163700570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93" y="79460"/>
            <a:ext cx="3604438" cy="4944140"/>
          </a:xfrm>
          <a:prstGeom prst="rect">
            <a:avLst/>
          </a:prstGeom>
          <a:noFill/>
          <a:ln w="3175">
            <a:solidFill>
              <a:sysClr val="windowText" lastClr="000000"/>
            </a:solidFill>
          </a:ln>
        </p:spPr>
      </p:pic>
    </p:spTree>
    <p:extLst>
      <p:ext uri="{BB962C8B-B14F-4D97-AF65-F5344CB8AC3E}">
        <p14:creationId xmlns:p14="http://schemas.microsoft.com/office/powerpoint/2010/main" val="3648574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965" y="168578"/>
            <a:ext cx="8460161" cy="384315"/>
          </a:xfrm>
        </p:spPr>
        <p:txBody>
          <a:bodyPr>
            <a:noAutofit/>
          </a:bodyPr>
          <a:lstStyle/>
          <a:p>
            <a:r>
              <a:rPr lang="ru-RU" sz="1800" dirty="0" smtClean="0"/>
              <a:t>Нормативно-правовые документы</a:t>
            </a: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595424"/>
            <a:ext cx="8520600" cy="446567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Федеральный </a:t>
            </a:r>
            <a:r>
              <a:rPr lang="ru-RU" dirty="0"/>
              <a:t>закон от 29.12.2012г. № 273-ФЗ «Об образовании в Российской Федерации»</a:t>
            </a:r>
          </a:p>
          <a:p>
            <a:r>
              <a:rPr lang="ru-RU" dirty="0" smtClean="0"/>
              <a:t>Порядок </a:t>
            </a:r>
            <a:r>
              <a:rPr lang="ru-RU" dirty="0"/>
              <a:t>организации и осуществления образовательной деятельности по дополнительным общеобразовательным программам, утв. приказом Министерства просвещения РФ от 27 июля 2022г. № 629.</a:t>
            </a:r>
          </a:p>
          <a:p>
            <a:r>
              <a:rPr lang="ru-RU" dirty="0" smtClean="0"/>
              <a:t>Порядок </a:t>
            </a:r>
            <a:r>
              <a:rPr lang="ru-RU" dirty="0"/>
              <a:t>организации и осуществления образовательной деятельности при сетевой форме реализации образовательных программ, утв. приказом Министерства науки и высшего </a:t>
            </a:r>
            <a:r>
              <a:rPr lang="ru-RU" dirty="0" smtClean="0"/>
              <a:t>образования </a:t>
            </a:r>
            <a:r>
              <a:rPr lang="ru-RU" dirty="0"/>
              <a:t>РФ и Министерства просвещения РФ от 05.08.2020г. №882/391 (если программа реализуется  в сетевой форме</a:t>
            </a:r>
            <a:r>
              <a:rPr lang="ru-RU" dirty="0" smtClean="0"/>
              <a:t>)</a:t>
            </a:r>
          </a:p>
          <a:p>
            <a:pPr lvl="0"/>
            <a:r>
              <a:rPr lang="ru-RU" dirty="0">
                <a:solidFill>
                  <a:srgbClr val="000000"/>
                </a:solidFill>
              </a:rPr>
              <a:t>Распоряжение Правительства РФ от 31 марта 2022 г. № 678-р «Об утверждении Концепции развития дополнительного образования детей до 2030 г. и плана мероприятий по ее реализации</a:t>
            </a:r>
            <a:r>
              <a:rPr lang="ru-RU" dirty="0" smtClean="0">
                <a:solidFill>
                  <a:srgbClr val="000000"/>
                </a:solidFill>
              </a:rPr>
              <a:t>»;</a:t>
            </a:r>
            <a:endParaRPr lang="ru-RU" sz="1700" dirty="0"/>
          </a:p>
          <a:p>
            <a:r>
              <a:rPr lang="ru-RU" dirty="0" smtClean="0"/>
              <a:t>Постановление </a:t>
            </a:r>
            <a:r>
              <a:rPr lang="ru-RU" dirty="0"/>
              <a:t>Главного государственного санитарного врача РФ от 28.09.2020г. № 28 «Об утверждении санитарных правил СП 2.4.3648-20 «Санитарно-эпидемиологические требования к организациям воспитания и обучения, отдыха и оздоровления детей и молодежи»</a:t>
            </a:r>
          </a:p>
          <a:p>
            <a:r>
              <a:rPr lang="ru-RU" dirty="0" smtClean="0"/>
              <a:t>Постановление </a:t>
            </a:r>
            <a:r>
              <a:rPr lang="ru-RU" dirty="0"/>
              <a:t>Главного государственного санитарного врача РФ от 28.01.2021г. № 2 «Об утверждении санитарных правил и норм </a:t>
            </a:r>
            <a:r>
              <a:rPr lang="ru-RU" dirty="0" err="1"/>
              <a:t>СанПин</a:t>
            </a:r>
            <a:r>
              <a:rPr lang="ru-RU" dirty="0"/>
              <a:t> 1.2.3685-21 «Гигиенические нормативы и требования к обеспечению безопасности и (или) безвредности для человека факторов среды обитания», «Гигиенические нормативы по устройству, содержанию и режиму работы организации воспитания и обучения, отдыха и оздоровления детей и молодежи»</a:t>
            </a:r>
          </a:p>
          <a:p>
            <a:r>
              <a:rPr lang="ru-RU" dirty="0" smtClean="0"/>
              <a:t>Национальный </a:t>
            </a:r>
            <a:r>
              <a:rPr lang="ru-RU" dirty="0"/>
              <a:t>проект «Образование» (утв. президиумом Совета при Президенте РФ по стратегическому развитию и национальным проектам (протокол от 24 декабря 2018г. № 16);</a:t>
            </a:r>
          </a:p>
          <a:p>
            <a:r>
              <a:rPr lang="ru-RU" dirty="0" smtClean="0"/>
              <a:t>Приказ </a:t>
            </a:r>
            <a:r>
              <a:rPr lang="ru-RU" dirty="0"/>
              <a:t>Министерства просвещения РФ от 3 сентября 2019 г. № 467 «Об утверждении Целевой модели развития региональных систем дополнительного образования детей»;</a:t>
            </a:r>
          </a:p>
          <a:p>
            <a:r>
              <a:rPr lang="ru-RU" dirty="0" smtClean="0"/>
              <a:t>Стратегия </a:t>
            </a:r>
            <a:r>
              <a:rPr lang="ru-RU" dirty="0"/>
              <a:t>развития воспитания в РФ  на период до 2025 года, утвержденная распоряжением Правительства РФ от 29 мая 2015 г. № 996-р;</a:t>
            </a:r>
          </a:p>
          <a:p>
            <a:r>
              <a:rPr lang="ru-RU" dirty="0" smtClean="0"/>
              <a:t>Распоряжение </a:t>
            </a:r>
            <a:r>
              <a:rPr lang="ru-RU" dirty="0"/>
              <a:t>Правительства РФ от 12.11.2020 № 2945-р «Об утверждении плана мероприятий по реализации в 2021-2025 годах Стратегии развития воспитания в РФ до 2025 года»;</a:t>
            </a:r>
          </a:p>
          <a:p>
            <a:r>
              <a:rPr lang="ru-RU" dirty="0" smtClean="0"/>
              <a:t>Стратегия </a:t>
            </a:r>
            <a:r>
              <a:rPr lang="ru-RU" dirty="0"/>
              <a:t>социально-экономического развития Иркутской области на период до 2036 года, утвержденная Законом Иркутской области от 10.01.2022 г. № 15-ОЗ;</a:t>
            </a:r>
          </a:p>
          <a:p>
            <a:r>
              <a:rPr lang="ru-RU" dirty="0" smtClean="0"/>
              <a:t>Стратегия </a:t>
            </a:r>
            <a:r>
              <a:rPr lang="ru-RU" dirty="0"/>
              <a:t>развития туризма в Российской Федерации на период до 2035 года, утвержденная распоряжением Правительства РФ от 20.09.2019 г. № 2129-р (для программ туристско-краеведческой направленности); </a:t>
            </a:r>
          </a:p>
          <a:p>
            <a:r>
              <a:rPr lang="ru-RU" dirty="0" smtClean="0"/>
              <a:t>Постановление </a:t>
            </a:r>
            <a:r>
              <a:rPr lang="ru-RU" dirty="0"/>
              <a:t>Правительства РФ от 18 сентября 2020 года № 1490 </a:t>
            </a:r>
            <a:r>
              <a:rPr lang="ru-RU" dirty="0" smtClean="0"/>
              <a:t> «</a:t>
            </a:r>
            <a:r>
              <a:rPr lang="ru-RU" dirty="0"/>
              <a:t>О лицензировании образовательной деятельности».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30581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911</TotalTime>
  <Words>3069</Words>
  <Application>Microsoft Office PowerPoint</Application>
  <PresentationFormat>Экран (16:9)</PresentationFormat>
  <Paragraphs>527</Paragraphs>
  <Slides>37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Углы</vt:lpstr>
      <vt:lpstr>            Конструктор разработки дополнительной общеразвивающей программы </vt:lpstr>
      <vt:lpstr>Презентация PowerPoint</vt:lpstr>
      <vt:lpstr> </vt:lpstr>
      <vt:lpstr>ЦЕЛИ и ЗАДАЧИ МОЦ Братского района</vt:lpstr>
      <vt:lpstr>            Конструктор разработки дополнительной общеразвивающей программы </vt:lpstr>
      <vt:lpstr>проверять качество освоения программы? </vt:lpstr>
      <vt:lpstr>Презентация PowerPoint</vt:lpstr>
      <vt:lpstr> титульный лист     </vt:lpstr>
      <vt:lpstr>Нормативно-правовые документы</vt:lpstr>
      <vt:lpstr>Пояснительная записка </vt:lpstr>
      <vt:lpstr>Комплекс основных характеристик образования</vt:lpstr>
      <vt:lpstr>Презентация PowerPoint</vt:lpstr>
      <vt:lpstr>Презентация PowerPoint</vt:lpstr>
      <vt:lpstr>Оценочные материалы к дополнительной общеразвивающей программе</vt:lpstr>
      <vt:lpstr>Оценочные материалы к дополнительной общеразвивающей программе</vt:lpstr>
      <vt:lpstr>Возможные формы фиксации результатов </vt:lpstr>
      <vt:lpstr>ПРИМЕР ОПИСАНИЯ ОЦЕНОЧНЫХ МАТЕРИАЛОВ ДОП «Хореографический коллектив «Капельки» 2 ступень для детей 6-7 лет  </vt:lpstr>
      <vt:lpstr>ПРИМЕР ОПИСАНИЯ ОЦЕНОЧНЫХ МАТЕРИАЛОВ ДОП «Хореографический коллектив «Капельки» 2 ступень для детей 6-7 лет </vt:lpstr>
      <vt:lpstr>ПРИМЕР ОПИСАНИЯ ОЦЕНОЧНЫХ МАТЕРИАЛОВ ДОП «Хореографический коллектив «Капельки» 2 ступень для детей 6-7 лет </vt:lpstr>
      <vt:lpstr>ПРИМЕР ОПИСАНИЯ ОЦЕНОЧНЫХ МАТЕРИАЛОВ ДОП «Хореографический коллектив «Капельки» 2 ступень для детей 6-7 лет </vt:lpstr>
      <vt:lpstr>Презентация PowerPoint</vt:lpstr>
      <vt:lpstr>Методические материалы</vt:lpstr>
      <vt:lpstr>Формы организации занятий</vt:lpstr>
      <vt:lpstr>Какие будут применены методы, приёмы, способы обучения и воспитания.</vt:lpstr>
      <vt:lpstr>Презентация PowerPoint</vt:lpstr>
      <vt:lpstr>Презентация PowerPoint</vt:lpstr>
      <vt:lpstr>Презентация PowerPoint</vt:lpstr>
      <vt:lpstr>Презентация PowerPoint</vt:lpstr>
      <vt:lpstr>Иные компоненты </vt:lpstr>
      <vt:lpstr>Материально-технические</vt:lpstr>
      <vt:lpstr>информационные</vt:lpstr>
      <vt:lpstr>Кадровое обеспечение</vt:lpstr>
      <vt:lpstr>Список литературы</vt:lpstr>
      <vt:lpstr>Список литературы</vt:lpstr>
      <vt:lpstr>Список литературы</vt:lpstr>
      <vt:lpstr>Воспитательная составляющая дополнительных общеразвивающих программ  </vt:lpstr>
      <vt:lpstr>Календарный план воспитательной работы в объединении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Группа 2</dc:title>
  <dc:creator>м</dc:creator>
  <cp:lastModifiedBy>ddt6</cp:lastModifiedBy>
  <cp:revision>53</cp:revision>
  <cp:lastPrinted>2024-09-12T10:13:26Z</cp:lastPrinted>
  <dcterms:modified xsi:type="dcterms:W3CDTF">2024-09-16T00:53:03Z</dcterms:modified>
</cp:coreProperties>
</file>