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57" r:id="rId3"/>
    <p:sldId id="259" r:id="rId4"/>
    <p:sldId id="258" r:id="rId5"/>
    <p:sldId id="260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68" r:id="rId15"/>
    <p:sldId id="277" r:id="rId1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BAA70-F0D3-4DA4-8C1A-68F7F602838C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25F19-66C7-4513-AA09-7A348DB84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1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25F19-66C7-4513-AA09-7A348DB84A5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527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6FFED-FB21-49AE-B52D-A92DBBFFD43E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26DAE-693A-4F13-B622-36BD9C8CD3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7464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D4ABB-20B1-401D-9BFD-C04AF77E42FC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C7557-002B-4588-8EDC-18B43F9DD5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2099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9B086-2849-4C17-950C-7BD5214B5DDD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FD939-D8D7-4BC9-B3F5-4C9F7A8B66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5756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6FFED-FB21-49AE-B52D-A92DBBFFD43E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26DAE-693A-4F13-B622-36BD9C8CD3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6624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BCFA-4C38-4A08-B341-9348669B7E72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5D0B0-79B2-4188-9A41-44F826666A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7956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3AAF6-FFCB-4CD9-898A-12FA0762F1AD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101D9-DDF5-4D72-94A7-97B79AE10A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9358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7673-5C77-40B9-A309-7CFC3ABFA0F5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6EE96-9F08-4F57-A32D-4EF669CBFE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9530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2E400-0325-4653-BEF0-213419C5B4DE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4D17A-C6A0-4E2F-BAC0-F7F3507622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1770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BE3F2-8101-45EE-A6EB-81D501DCE7EF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50BE4-5287-4EF2-9167-185F3FE1BF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2703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74BDE-62F3-4464-B3DE-5BBB4CF35971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17A53-4824-4589-9E8A-0D5AA34E15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49244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C5E71-4C53-4B1F-8921-861403D180DC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D8363-4332-4396-92B2-1F569B21C8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092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BCFA-4C38-4A08-B341-9348669B7E72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5D0B0-79B2-4188-9A41-44F826666A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0969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8C31-4489-457F-BBD8-10B121C34AD1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D4BB3-B20B-4F61-BC21-7782C44C05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8923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D4ABB-20B1-401D-9BFD-C04AF77E42FC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C7557-002B-4588-8EDC-18B43F9DD5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2163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9B086-2849-4C17-950C-7BD5214B5DDD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FD939-D8D7-4BC9-B3F5-4C9F7A8B66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310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3AAF6-FFCB-4CD9-898A-12FA0762F1AD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101D9-DDF5-4D72-94A7-97B79AE10A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943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7673-5C77-40B9-A309-7CFC3ABFA0F5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6EE96-9F08-4F57-A32D-4EF669CBFE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4815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2E400-0325-4653-BEF0-213419C5B4DE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4D17A-C6A0-4E2F-BAC0-F7F3507622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3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BE3F2-8101-45EE-A6EB-81D501DCE7EF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50BE4-5287-4EF2-9167-185F3FE1BF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1367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74BDE-62F3-4464-B3DE-5BBB4CF35971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17A53-4824-4589-9E8A-0D5AA34E15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160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C5E71-4C53-4B1F-8921-861403D180DC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D8363-4332-4396-92B2-1F569B21C8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0035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8C31-4489-457F-BBD8-10B121C34AD1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D4BB3-B20B-4F61-BC21-7782C44C05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971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EF1AF1-EAD1-422F-9761-2C7CFA834C6E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B6DD97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107086-5278-4E41-879A-C7FCA42BF897}" type="slidenum">
              <a:rPr lang="ru-RU" altLang="ru-RU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07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EF1AF1-EAD1-422F-9761-2C7CFA834C6E}" type="datetimeFigureOut">
              <a:rPr lang="ru-RU">
                <a:solidFill>
                  <a:srgbClr val="92D050">
                    <a:tint val="75000"/>
                  </a:srgbClr>
                </a:solidFill>
              </a:rPr>
              <a:pPr>
                <a:defRPr/>
              </a:pPr>
              <a:t>11.09.2024</a:t>
            </a:fld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92D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B6DD97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107086-5278-4E41-879A-C7FCA42BF897}" type="slidenum">
              <a:rPr lang="ru-RU" altLang="ru-RU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497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79725" y="2780928"/>
            <a:ext cx="6264275" cy="2736850"/>
          </a:xfrm>
        </p:spPr>
        <p:txBody>
          <a:bodyPr/>
          <a:lstStyle/>
          <a:p>
            <a:pPr indent="449580" eaLnBrk="1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Calibri"/>
                <a:cs typeface="Times New Roman"/>
              </a:rPr>
              <a:t>Т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Calibri"/>
                <a:cs typeface="Times New Roman"/>
              </a:rPr>
              <a:t>ипичные ошибки при разработке дополнительной общеразвивающей программы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20" y="188640"/>
            <a:ext cx="8384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униципальное бюджетное учреждение дополнительного образования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«Дом Детского Творчества»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586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Условия </a:t>
            </a:r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реализации программы</a:t>
            </a:r>
            <a:b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endParaRPr lang="ru-RU" sz="28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860" y="1844824"/>
            <a:ext cx="8229600" cy="875791"/>
          </a:xfrm>
        </p:spPr>
        <p:txBody>
          <a:bodyPr/>
          <a:lstStyle/>
          <a:p>
            <a:r>
              <a:rPr lang="ru-RU" sz="2000" dirty="0">
                <a:solidFill>
                  <a:srgbClr val="002060"/>
                </a:solidFill>
              </a:rPr>
              <a:t>отсутствии описания методического обеспечения программы, описания методики или технологий обучения.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Педагог </a:t>
            </a:r>
            <a:r>
              <a:rPr lang="ru-RU" sz="1600" b="1" dirty="0">
                <a:solidFill>
                  <a:srgbClr val="C00000"/>
                </a:solidFill>
              </a:rPr>
              <a:t>отвечает на вопросы: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образом будут организованы занятия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поставленной в программе цели и получения запланированного результата при наименьших затратах, учёте индивидуальных способностей детей, их интересов, потребностей и возможностей?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излагается теория предмета?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предлагаются практические и творческие задания, используются ли определённые технологии и методики (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разноуровневого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обучения, интенсивного обучения, развивающего обучения, работа по методу проектов и др.), применяются ли авторские методики обучения?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методическими видами продукции (разработки игр, бесед, походов, экскурсий, конкурсов, конференций и т. д.);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проведению лабораторных и практических работ, по постановке экспериментов или опытов и т. д.;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и лекционный материалы, методики по исследовательской работе, тематика опытнической или исследовательской работы и т. д.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1134" y="1551473"/>
            <a:ext cx="126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ОШИБКИ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9556" y="2780928"/>
            <a:ext cx="410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435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Оформление </a:t>
            </a:r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списка литературы</a:t>
            </a:r>
            <a:endParaRPr lang="ru-RU" sz="28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93169"/>
            <a:ext cx="8229600" cy="2171935"/>
          </a:xfrm>
        </p:spPr>
        <p:txBody>
          <a:bodyPr/>
          <a:lstStyle/>
          <a:p>
            <a:r>
              <a:rPr lang="ru-RU" sz="2000" dirty="0">
                <a:solidFill>
                  <a:srgbClr val="002060"/>
                </a:solidFill>
              </a:rPr>
              <a:t>неправильное оформление списка </a:t>
            </a:r>
            <a:r>
              <a:rPr lang="ru-RU" sz="2000" dirty="0" smtClean="0">
                <a:solidFill>
                  <a:srgbClr val="002060"/>
                </a:solidFill>
              </a:rPr>
              <a:t>литературы;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Используемая в программах литература, является устаревшей, отставая на 5-10 лет от современных источников. 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б</a:t>
            </a:r>
            <a:r>
              <a:rPr lang="ru-RU" sz="2000" dirty="0" smtClean="0">
                <a:solidFill>
                  <a:srgbClr val="002060"/>
                </a:solidFill>
              </a:rPr>
              <a:t>ольшой по объёму список литературы,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л</a:t>
            </a:r>
            <a:r>
              <a:rPr lang="ru-RU" sz="2000" dirty="0" smtClean="0">
                <a:solidFill>
                  <a:srgbClr val="002060"/>
                </a:solidFill>
              </a:rPr>
              <a:t>итература не соответствует программе (возрасту обучающихся, направленности и др.)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126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ОШИБКИ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0831" y="4559657"/>
            <a:ext cx="410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9146" y="4328825"/>
            <a:ext cx="4572000" cy="230832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по общей педагогике;</a:t>
            </a:r>
          </a:p>
          <a:p>
            <a:r>
              <a:rPr lang="ru-RU" dirty="0">
                <a:solidFill>
                  <a:srgbClr val="002060"/>
                </a:solidFill>
              </a:rPr>
              <a:t>по методике данного вида деятельности;</a:t>
            </a:r>
          </a:p>
          <a:p>
            <a:r>
              <a:rPr lang="ru-RU" dirty="0">
                <a:solidFill>
                  <a:srgbClr val="002060"/>
                </a:solidFill>
              </a:rPr>
              <a:t>по методике воспитания;</a:t>
            </a:r>
          </a:p>
          <a:p>
            <a:r>
              <a:rPr lang="ru-RU" dirty="0">
                <a:solidFill>
                  <a:srgbClr val="002060"/>
                </a:solidFill>
              </a:rPr>
              <a:t>по общей и возрастной психологии;</a:t>
            </a:r>
          </a:p>
          <a:p>
            <a:r>
              <a:rPr lang="ru-RU" dirty="0">
                <a:solidFill>
                  <a:srgbClr val="002060"/>
                </a:solidFill>
              </a:rPr>
              <a:t>по теории и истории выбранного вида деятельности;</a:t>
            </a:r>
          </a:p>
          <a:p>
            <a:r>
              <a:rPr lang="ru-RU" dirty="0">
                <a:solidFill>
                  <a:srgbClr val="002060"/>
                </a:solidFill>
              </a:rPr>
              <a:t>опубликованные учебные, методические и дидактические пособия.</a:t>
            </a:r>
          </a:p>
        </p:txBody>
      </p:sp>
      <p:pic>
        <p:nvPicPr>
          <p:cNvPr id="7" name="Рисунок 4" descr="https://encrypted-tbn2.gstatic.com/images?q=tbn:ANd9GcTmQAdfqxrE5DUixOzt_hXLSVeYT27ONQyUMYf0eC0wA3MKTvjr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724400"/>
            <a:ext cx="22860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49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Стиль и культура оформления программы</a:t>
            </a:r>
            <a:endParaRPr lang="ru-RU" sz="28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93169"/>
            <a:ext cx="8229600" cy="1451855"/>
          </a:xfrm>
        </p:spPr>
        <p:txBody>
          <a:bodyPr/>
          <a:lstStyle/>
          <a:p>
            <a:r>
              <a:rPr lang="ru-RU" sz="2000" dirty="0">
                <a:solidFill>
                  <a:srgbClr val="002060"/>
                </a:solidFill>
              </a:rPr>
              <a:t>несоответствие стиля программы стилю официального </a:t>
            </a:r>
            <a:r>
              <a:rPr lang="ru-RU" sz="2000" dirty="0" smtClean="0">
                <a:solidFill>
                  <a:srgbClr val="002060"/>
                </a:solidFill>
              </a:rPr>
              <a:t>документа;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н</a:t>
            </a:r>
            <a:r>
              <a:rPr lang="ru-RU" sz="2000" dirty="0" smtClean="0">
                <a:solidFill>
                  <a:srgbClr val="002060"/>
                </a:solidFill>
              </a:rPr>
              <a:t>е употребляется специальная терминология;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текст набирается разным шрифтом, не форматируется, межстрочные интервалы разные и т. п.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126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ОШИБКИ 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151" y="4653135"/>
            <a:ext cx="2742811" cy="215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374281"/>
            <a:ext cx="2128914" cy="143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4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79725" y="2780928"/>
            <a:ext cx="6264275" cy="2736850"/>
          </a:xfrm>
        </p:spPr>
        <p:txBody>
          <a:bodyPr/>
          <a:lstStyle/>
          <a:p>
            <a:pPr indent="449580" eaLnBrk="1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Calibri"/>
                <a:cs typeface="Times New Roman"/>
              </a:rPr>
              <a:t>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257" y="260648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algn="ctr" fontAlgn="base">
              <a:spcBef>
                <a:spcPct val="0"/>
              </a:spcBef>
              <a:defRPr/>
            </a:pPr>
            <a:r>
              <a:rPr lang="ru-RU" sz="2400" dirty="0" smtClean="0">
                <a:solidFill>
                  <a:srgbClr val="00B050">
                    <a:lumMod val="50000"/>
                  </a:srgbClr>
                </a:solidFill>
                <a:latin typeface="Arial Black" pitchFamily="34" charset="0"/>
                <a:ea typeface="Calibri"/>
                <a:cs typeface="Times New Roman"/>
              </a:rPr>
              <a:t>Уважаемые коллеги! Желаем вам</a:t>
            </a:r>
            <a:endParaRPr lang="ru-RU" sz="2400" dirty="0">
              <a:solidFill>
                <a:srgbClr val="00B050">
                  <a:lumMod val="50000"/>
                </a:srgbClr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3356992"/>
            <a:ext cx="654712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УСПЕШНой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разработки  программ!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12" descr="http://klub-drug.ru/wp-content/uploads/2011/04/41.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509120"/>
            <a:ext cx="300037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91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7150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300" dirty="0" smtClean="0"/>
              <a:t>  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052736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Microsoft Uighur" pitchFamily="2" charset="-78"/>
              </a:rPr>
              <a:t>Душою красивы и очень добры,</a:t>
            </a:r>
          </a:p>
          <a:p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Microsoft Uighur" pitchFamily="2" charset="-78"/>
              </a:rPr>
              <a:t>Талантом сильны вы и сердцем щедры.</a:t>
            </a:r>
          </a:p>
          <a:p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Microsoft Uighur" pitchFamily="2" charset="-78"/>
              </a:rPr>
              <a:t>Все ваши идеи, мечты о прекрасном,</a:t>
            </a:r>
          </a:p>
          <a:p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Microsoft Uighur" pitchFamily="2" charset="-78"/>
              </a:rPr>
              <a:t>Уроки, затеи не будут напрасны!</a:t>
            </a:r>
          </a:p>
          <a:p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Microsoft Uighur" pitchFamily="2" charset="-78"/>
              </a:rPr>
              <a:t>Вы к детям дорогу сумели найти,</a:t>
            </a:r>
          </a:p>
          <a:p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Microsoft Uighur" pitchFamily="2" charset="-78"/>
              </a:rPr>
              <a:t>Пусть ждут вас успехи на этом пути!</a:t>
            </a:r>
          </a:p>
        </p:txBody>
      </p:sp>
    </p:spTree>
    <p:extLst>
      <p:ext uri="{BB962C8B-B14F-4D97-AF65-F5344CB8AC3E}">
        <p14:creationId xmlns:p14="http://schemas.microsoft.com/office/powerpoint/2010/main" val="18867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688" y="0"/>
            <a:ext cx="9164688" cy="692696"/>
          </a:xfrm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Нормативно-правовое обеспечение программы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263934" y="1124744"/>
            <a:ext cx="8351838" cy="553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от 29.12.2012 N 273-ФЗ (ред. от 29.12.2022) "Об образовании в Российской Федерации" (с изм. и доп., вступ. в силу с 11.01.2023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Концепция развития дополнительного образования на период до 2025г. (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распоряжением правительства Российской Федерации от 31 марта 2022 г. №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678-р)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Министерства Просвещения Российской Федерации от 27.07.2022 № 629 «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утверждении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порядка организации и осуществления образовательной деятельности 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дополнительным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общеобразовательным программам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Постановление Главного государственного санитарного врача РФ от 28.09.2020 г. N 28 «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утверждении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санитарных правил СП 2.4.3648 20 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Санитарно-эпидемиологические требования к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организациям воспитания и обучения, отдыха и оздоровления детей и молодежи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Иркутской области от 10.01.2022 № 15-03 «Об утверждении стратегии социально-экономического развития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Иркутской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до 2036 года»</a:t>
            </a:r>
          </a:p>
          <a:p>
            <a:pPr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sz="1600" b="1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6473901"/>
            <a:ext cx="18854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</a:rPr>
              <a:t>Найди ошибку!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3934" y="1844824"/>
            <a:ext cx="8351838" cy="92333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развития дополнительного образования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2030г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(утверждена распоряжением правительства Российской Федерации от 31 марта 2022 г. № 678-р)</a:t>
            </a:r>
          </a:p>
        </p:txBody>
      </p:sp>
    </p:spTree>
    <p:extLst>
      <p:ext uri="{BB962C8B-B14F-4D97-AF65-F5344CB8AC3E}">
        <p14:creationId xmlns:p14="http://schemas.microsoft.com/office/powerpoint/2010/main" val="248508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692696"/>
          </a:xfrm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</a:t>
            </a:r>
            <a:r>
              <a:rPr lang="ru-RU" sz="36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</a:t>
            </a:r>
            <a:r>
              <a:rPr lang="ru-RU" sz="3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итульный лист программы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908720"/>
            <a:ext cx="8119690" cy="925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Bef>
                <a:spcPct val="0"/>
              </a:spcBef>
            </a:pPr>
            <a:r>
              <a:rPr lang="ru-RU" alt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Титульный лист – это лицо программы. По его оформлению уже можно судить и об образовательной организации, и об отношении автора-составителя к своей работе.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2528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Обратить внимание 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460958"/>
            <a:ext cx="811969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не указаны </a:t>
            </a:r>
            <a:r>
              <a:rPr lang="ru-RU" sz="2000" b="1" dirty="0">
                <a:solidFill>
                  <a:srgbClr val="002060"/>
                </a:solidFill>
              </a:rPr>
              <a:t>все необходимые позиции 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наименование учреждения/ </a:t>
            </a:r>
            <a:r>
              <a:rPr lang="ru-RU" sz="2000" dirty="0">
                <a:solidFill>
                  <a:srgbClr val="002060"/>
                </a:solidFill>
              </a:rPr>
              <a:t>организации (согласно формулировке </a:t>
            </a:r>
            <a:r>
              <a:rPr lang="ru-RU" sz="2000" dirty="0" smtClean="0">
                <a:solidFill>
                  <a:srgbClr val="002060"/>
                </a:solidFill>
              </a:rPr>
              <a:t>Устава; </a:t>
            </a:r>
            <a:r>
              <a:rPr lang="ru-RU" sz="2000" dirty="0">
                <a:solidFill>
                  <a:srgbClr val="002060"/>
                </a:solidFill>
              </a:rPr>
              <a:t>гриф утверждения программы (с указанием даты и номера приказа); </a:t>
            </a:r>
            <a:r>
              <a:rPr lang="ru-RU" sz="2000" b="1" dirty="0">
                <a:solidFill>
                  <a:srgbClr val="002060"/>
                </a:solidFill>
              </a:rPr>
              <a:t>возраст</a:t>
            </a:r>
            <a:r>
              <a:rPr lang="ru-RU" sz="2000" dirty="0">
                <a:solidFill>
                  <a:srgbClr val="002060"/>
                </a:solidFill>
              </a:rPr>
              <a:t> детей, на которых рассчитана программа; срок реализации; </a:t>
            </a:r>
            <a:r>
              <a:rPr lang="ru-RU" sz="2000" dirty="0" smtClean="0">
                <a:solidFill>
                  <a:srgbClr val="002060"/>
                </a:solidFill>
              </a:rPr>
              <a:t> ,Ф.И.О</a:t>
            </a:r>
            <a:r>
              <a:rPr lang="ru-RU" sz="2000" dirty="0">
                <a:solidFill>
                  <a:srgbClr val="002060"/>
                </a:solidFill>
              </a:rPr>
              <a:t>. (</a:t>
            </a:r>
            <a:r>
              <a:rPr lang="ru-RU" sz="2000" b="1" dirty="0">
                <a:solidFill>
                  <a:srgbClr val="002060"/>
                </a:solidFill>
              </a:rPr>
              <a:t>полностью), должность автора-составителя</a:t>
            </a:r>
            <a:r>
              <a:rPr lang="ru-RU" sz="2000" dirty="0">
                <a:solidFill>
                  <a:srgbClr val="002060"/>
                </a:solidFill>
              </a:rPr>
              <a:t>; город и год разработки программы</a:t>
            </a:r>
            <a:r>
              <a:rPr lang="ru-RU" sz="2000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название </a:t>
            </a:r>
            <a:r>
              <a:rPr lang="ru-RU" sz="2000" dirty="0">
                <a:solidFill>
                  <a:srgbClr val="002060"/>
                </a:solidFill>
              </a:rPr>
              <a:t>программы носит не предметный, а абстрактный, образный </a:t>
            </a:r>
            <a:r>
              <a:rPr lang="ru-RU" sz="2000" dirty="0" smtClean="0">
                <a:solidFill>
                  <a:srgbClr val="002060"/>
                </a:solidFill>
              </a:rPr>
              <a:t>характер; 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не </a:t>
            </a:r>
            <a:r>
              <a:rPr lang="ru-RU" sz="2000" dirty="0">
                <a:solidFill>
                  <a:srgbClr val="002060"/>
                </a:solidFill>
              </a:rPr>
              <a:t>проработан вопрос отнесения программы к тому или иному уровню (ознакомительный, базовый, углубленный).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используются </a:t>
            </a:r>
            <a:r>
              <a:rPr lang="ru-RU" sz="2000" dirty="0">
                <a:solidFill>
                  <a:srgbClr val="002060"/>
                </a:solidFill>
              </a:rPr>
              <a:t>устаревшие названия </a:t>
            </a:r>
            <a:r>
              <a:rPr lang="ru-RU" sz="2000" dirty="0" smtClean="0">
                <a:solidFill>
                  <a:srgbClr val="002060"/>
                </a:solidFill>
              </a:rPr>
              <a:t>направленностей;</a:t>
            </a: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08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Пояснительная записка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812934"/>
            <a:ext cx="8229600" cy="1152128"/>
          </a:xfrm>
        </p:spPr>
        <p:txBody>
          <a:bodyPr/>
          <a:lstStyle/>
          <a:p>
            <a:r>
              <a:rPr lang="ru-RU" sz="2000" dirty="0">
                <a:solidFill>
                  <a:srgbClr val="002060"/>
                </a:solidFill>
                <a:latin typeface="+mj-lt"/>
                <a:ea typeface="Calibri"/>
              </a:rPr>
              <a:t>Недостаточная проработанность концепции 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ea typeface="Calibri"/>
              </a:rPr>
              <a:t>программы:</a:t>
            </a:r>
            <a:r>
              <a:rPr lang="ru-RU" sz="2000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неумение </a:t>
            </a:r>
            <a:r>
              <a:rPr lang="ru-RU" sz="2000" dirty="0">
                <a:solidFill>
                  <a:srgbClr val="002060"/>
                </a:solidFill>
                <a:latin typeface="+mj-lt"/>
              </a:rPr>
              <a:t>обосновать </a:t>
            </a:r>
            <a:r>
              <a:rPr lang="ru-RU" sz="2000" b="1" dirty="0">
                <a:solidFill>
                  <a:srgbClr val="002060"/>
                </a:solidFill>
                <a:latin typeface="+mj-lt"/>
              </a:rPr>
              <a:t>актуальность</a:t>
            </a:r>
            <a:r>
              <a:rPr lang="ru-RU" sz="2000" dirty="0">
                <a:solidFill>
                  <a:srgbClr val="002060"/>
                </a:solidFill>
                <a:latin typeface="+mj-lt"/>
              </a:rPr>
              <a:t> программы, неспособности показать </a:t>
            </a:r>
            <a:r>
              <a:rPr lang="ru-RU" sz="2000" b="1" dirty="0">
                <a:solidFill>
                  <a:srgbClr val="002060"/>
                </a:solidFill>
                <a:latin typeface="+mj-lt"/>
              </a:rPr>
              <a:t>новизну</a:t>
            </a:r>
            <a:r>
              <a:rPr lang="ru-RU" sz="2000" dirty="0">
                <a:solidFill>
                  <a:srgbClr val="002060"/>
                </a:solidFill>
                <a:latin typeface="+mj-lt"/>
              </a:rPr>
              <a:t> программы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8644" y="2517327"/>
            <a:ext cx="126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ОШИБКИ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6272" y="1556792"/>
            <a:ext cx="818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</a:rPr>
              <a:t>Пояснительная записка – первый раздел программы, где необходимо представить основные концептуальные подходы педагога к работе с детьми, которые будут подробно изложены и раскрыты в следующих разделах программы.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81979" y="3748513"/>
            <a:ext cx="3600400" cy="28931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бязательно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показать, как влияют предлагаемые занятия на формирование личности ребенка в целом, на развитие его общих и специальных способностей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400" b="1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программы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новое решение проблем дополнительного образования; новые методики преподавания; новые педагогические технологии в проведении занятий; нововведения в формах диагностики и подведения итогов реализации программы и т.д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5090" y="4437112"/>
            <a:ext cx="50068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базируется на: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анализе социальных проблем;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материалах научных исследований;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анализе педагогического опыта;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анализе детского или родительского спроса на дополнительные образовательные услуги;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заказе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76780" y="3748513"/>
            <a:ext cx="410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237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Цель и задачи </a:t>
            </a:r>
            <a:r>
              <a:rPr lang="ru-RU" sz="3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ДОП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93169"/>
            <a:ext cx="8229600" cy="2964024"/>
          </a:xfrm>
        </p:spPr>
        <p:txBody>
          <a:bodyPr/>
          <a:lstStyle/>
          <a:p>
            <a:r>
              <a:rPr lang="ru-RU" sz="2000" dirty="0">
                <a:solidFill>
                  <a:srgbClr val="002060"/>
                </a:solidFill>
              </a:rPr>
              <a:t>излишнее количество </a:t>
            </a:r>
            <a:r>
              <a:rPr lang="ru-RU" sz="2000" dirty="0" smtClean="0">
                <a:solidFill>
                  <a:srgbClr val="002060"/>
                </a:solidFill>
              </a:rPr>
              <a:t>целей;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абстрактность </a:t>
            </a:r>
            <a:r>
              <a:rPr lang="ru-RU" sz="2000" dirty="0" smtClean="0">
                <a:solidFill>
                  <a:srgbClr val="002060"/>
                </a:solidFill>
              </a:rPr>
              <a:t>цели;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«многослойность» цели, фактически подмена цели </a:t>
            </a:r>
            <a:r>
              <a:rPr lang="ru-RU" sz="2000" dirty="0" smtClean="0">
                <a:solidFill>
                  <a:srgbClr val="002060"/>
                </a:solidFill>
              </a:rPr>
              <a:t>задачами;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замена цели педагогическими идеями и </a:t>
            </a:r>
            <a:r>
              <a:rPr lang="ru-RU" sz="2000" dirty="0" smtClean="0">
                <a:solidFill>
                  <a:srgbClr val="002060"/>
                </a:solidFill>
              </a:rPr>
              <a:t>принципами;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несоответствие цели возрасту </a:t>
            </a:r>
            <a:r>
              <a:rPr lang="ru-RU" sz="2000" dirty="0" smtClean="0">
                <a:solidFill>
                  <a:srgbClr val="002060"/>
                </a:solidFill>
              </a:rPr>
              <a:t>обучающихся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и срокам реализации </a:t>
            </a:r>
            <a:r>
              <a:rPr lang="ru-RU" sz="2000" dirty="0" smtClean="0">
                <a:solidFill>
                  <a:srgbClr val="002060"/>
                </a:solidFill>
              </a:rPr>
              <a:t>программы;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формирование цели таким образом, что невозможно проверить степень её </a:t>
            </a:r>
            <a:r>
              <a:rPr lang="ru-RU" sz="2000" dirty="0" smtClean="0">
                <a:solidFill>
                  <a:srgbClr val="002060"/>
                </a:solidFill>
              </a:rPr>
              <a:t>достижения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i="1" dirty="0" smtClean="0">
              <a:solidFill>
                <a:srgbClr val="C00000"/>
              </a:solidFill>
            </a:endParaRPr>
          </a:p>
          <a:p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126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ОШИБКИ 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66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Санитарно-гигиенические </a:t>
            </a:r>
            <a:r>
              <a:rPr lang="ru-RU" sz="36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требования</a:t>
            </a:r>
            <a:endParaRPr lang="ru-RU" sz="36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93169"/>
            <a:ext cx="8229600" cy="2964024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Не прописан режим занятий;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Не прописаны принципы </a:t>
            </a:r>
            <a:r>
              <a:rPr lang="ru-RU" sz="2000" dirty="0">
                <a:solidFill>
                  <a:srgbClr val="002060"/>
                </a:solidFill>
              </a:rPr>
              <a:t>формирования учебных </a:t>
            </a:r>
            <a:r>
              <a:rPr lang="ru-RU" sz="2000" dirty="0" smtClean="0">
                <a:solidFill>
                  <a:srgbClr val="002060"/>
                </a:solidFill>
              </a:rPr>
              <a:t>групп;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при небольшом сроке реализации программы (1−3 года) значительный возрастной диапазон учащихся в одном детском объединении (например, от 10 до 15 лет), а, следовательно, несоответствие содержания программы, форм и методов обучения возрастным особенностям детей</a:t>
            </a:r>
            <a:r>
              <a:rPr lang="ru-RU" sz="2000" dirty="0" smtClean="0">
                <a:solidFill>
                  <a:srgbClr val="002060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Руководствуемся?</a:t>
            </a:r>
            <a:endParaRPr lang="ru-RU" sz="2000" dirty="0">
              <a:solidFill>
                <a:srgbClr val="C00000"/>
              </a:solidFill>
            </a:endParaRPr>
          </a:p>
          <a:p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126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ОШИБКИ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5085184"/>
            <a:ext cx="6314918" cy="147732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Постановление Главного государственного санитарного врача РФ от 28.09.2020 г. №28 «Об утверждении санитарных правил СП 2.4 3648-20 «Санитарно-эпидемиологические требования к организациям воспитания и обучения, отдыха и оздоровления детей и молодёжи».</a:t>
            </a:r>
          </a:p>
        </p:txBody>
      </p:sp>
    </p:spTree>
    <p:extLst>
      <p:ext uri="{BB962C8B-B14F-4D97-AF65-F5344CB8AC3E}">
        <p14:creationId xmlns:p14="http://schemas.microsoft.com/office/powerpoint/2010/main" val="239634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Учебный 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93169"/>
            <a:ext cx="8229600" cy="2964024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количественные </a:t>
            </a:r>
            <a:r>
              <a:rPr lang="ru-RU" sz="2000" dirty="0">
                <a:solidFill>
                  <a:srgbClr val="002060"/>
                </a:solidFill>
              </a:rPr>
              <a:t>ошибки в учебном плане, связанные с подсчётом </a:t>
            </a:r>
            <a:r>
              <a:rPr lang="ru-RU" sz="2000" dirty="0" smtClean="0">
                <a:solidFill>
                  <a:srgbClr val="002060"/>
                </a:solidFill>
              </a:rPr>
              <a:t>часов;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отсутствие подсчёта итогового количества часов на учебный год;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н</a:t>
            </a:r>
            <a:r>
              <a:rPr lang="ru-RU" sz="2000" dirty="0" smtClean="0">
                <a:solidFill>
                  <a:srgbClr val="002060"/>
                </a:solidFill>
              </a:rPr>
              <a:t>еверное распределение часов на теорию и практику (практическая </a:t>
            </a:r>
            <a:r>
              <a:rPr lang="ru-RU" sz="2000" dirty="0">
                <a:solidFill>
                  <a:srgbClr val="002060"/>
                </a:solidFill>
              </a:rPr>
              <a:t>деятельность детей на занятиях должна преобладать над теорией (в примерном соотношении 70% на 30</a:t>
            </a:r>
            <a:r>
              <a:rPr lang="ru-RU" sz="2000" dirty="0" smtClean="0">
                <a:solidFill>
                  <a:srgbClr val="002060"/>
                </a:solidFill>
              </a:rPr>
              <a:t>%);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126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ОШИБКИ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7014" y="4581128"/>
            <a:ext cx="6314918" cy="203132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Также в учебном плане необходимо закладывать часы на комплектование группы первого года обучения, на вводное занятие (введение в программу), концертную, выставочную или соревновательную деятельность, мероприятия воспитывающего и познавательного характера, итоговое занятие, отчётное мероприятие.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24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Разработка </a:t>
            </a:r>
            <a:r>
              <a:rPr lang="ru-RU" sz="24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и </a:t>
            </a:r>
            <a:r>
              <a:rPr lang="ru-RU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оформление </a:t>
            </a:r>
            <a:r>
              <a:rPr lang="ru-RU" sz="24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содержания программы, её методического обеспечения и </a:t>
            </a:r>
            <a:r>
              <a:rPr lang="ru-RU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условий </a:t>
            </a:r>
            <a:r>
              <a:rPr lang="ru-RU" sz="24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реализации </a:t>
            </a:r>
            <a:endParaRPr lang="ru-RU" sz="24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93169"/>
            <a:ext cx="8229600" cy="2171935"/>
          </a:xfrm>
        </p:spPr>
        <p:txBody>
          <a:bodyPr/>
          <a:lstStyle/>
          <a:p>
            <a:r>
              <a:rPr lang="ru-RU" sz="2000" dirty="0">
                <a:solidFill>
                  <a:srgbClr val="002060"/>
                </a:solidFill>
              </a:rPr>
              <a:t>несоответствие предлагаемого содержания </a:t>
            </a:r>
            <a:r>
              <a:rPr lang="ru-RU" sz="2000" dirty="0" smtClean="0">
                <a:solidFill>
                  <a:srgbClr val="002060"/>
                </a:solidFill>
              </a:rPr>
              <a:t>возрастной </a:t>
            </a:r>
            <a:r>
              <a:rPr lang="ru-RU" sz="2000" dirty="0">
                <a:solidFill>
                  <a:srgbClr val="002060"/>
                </a:solidFill>
              </a:rPr>
              <a:t>категории </a:t>
            </a:r>
            <a:r>
              <a:rPr lang="ru-RU" sz="2000" dirty="0" smtClean="0">
                <a:solidFill>
                  <a:srgbClr val="002060"/>
                </a:solidFill>
              </a:rPr>
              <a:t>обучающихся</a:t>
            </a:r>
            <a:r>
              <a:rPr lang="ru-RU" sz="2000" dirty="0">
                <a:solidFill>
                  <a:srgbClr val="002060"/>
                </a:solidFill>
              </a:rPr>
              <a:t>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неумение раскрыть содержание предлагаемого учебного плана «телеграфным» стилем, подмена его методикой </a:t>
            </a:r>
            <a:r>
              <a:rPr lang="ru-RU" sz="2000" dirty="0" smtClean="0">
                <a:solidFill>
                  <a:srgbClr val="002060"/>
                </a:solidFill>
              </a:rPr>
              <a:t>обучения;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реферативное изложение темы в целом, без дифференциации на теоретические и практические занятия.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126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ОШИБКИ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9977" y="4416942"/>
            <a:ext cx="410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3" y="4278443"/>
            <a:ext cx="6480719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-реферативное </a:t>
            </a:r>
            <a:r>
              <a:rPr lang="ru-RU" b="1" dirty="0">
                <a:solidFill>
                  <a:srgbClr val="002060"/>
                </a:solidFill>
              </a:rPr>
              <a:t>описание разделов и тем 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-составляется </a:t>
            </a:r>
            <a:r>
              <a:rPr lang="ru-RU" b="1" dirty="0">
                <a:solidFill>
                  <a:srgbClr val="002060"/>
                </a:solidFill>
              </a:rPr>
              <a:t>согласно учебному плану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-деление </a:t>
            </a:r>
            <a:r>
              <a:rPr lang="ru-RU" b="1" dirty="0">
                <a:solidFill>
                  <a:srgbClr val="002060"/>
                </a:solidFill>
              </a:rPr>
              <a:t>на теорию и практику по каждому разделу (теме);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-материал излагается назывными предложениями;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6631" y="5733256"/>
            <a:ext cx="4572000" cy="1200329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в содержании могут размещаться ссылки на приложения </a:t>
            </a:r>
            <a:r>
              <a:rPr lang="ru-RU" b="1" dirty="0" smtClean="0">
                <a:solidFill>
                  <a:srgbClr val="002060"/>
                </a:solidFill>
              </a:rPr>
              <a:t>(на </a:t>
            </a:r>
            <a:r>
              <a:rPr lang="ru-RU" b="1" dirty="0">
                <a:solidFill>
                  <a:srgbClr val="002060"/>
                </a:solidFill>
              </a:rPr>
              <a:t>правила выполнения упражнений, репертуар и т.п.);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41289" y="5733256"/>
            <a:ext cx="4104456" cy="923330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в содержании могут быть представлены вариативные образовательные маршруты.</a:t>
            </a:r>
          </a:p>
        </p:txBody>
      </p:sp>
    </p:spTree>
    <p:extLst>
      <p:ext uri="{BB962C8B-B14F-4D97-AF65-F5344CB8AC3E}">
        <p14:creationId xmlns:p14="http://schemas.microsoft.com/office/powerpoint/2010/main" val="230710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Результаты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93169"/>
            <a:ext cx="8229600" cy="2099927"/>
          </a:xfrm>
        </p:spPr>
        <p:txBody>
          <a:bodyPr/>
          <a:lstStyle/>
          <a:p>
            <a:r>
              <a:rPr lang="ru-RU" sz="2000" dirty="0">
                <a:solidFill>
                  <a:srgbClr val="002060"/>
                </a:solidFill>
              </a:rPr>
              <a:t>отсутствие показателей результативности обучения учащихся и критериев их оценки</a:t>
            </a:r>
            <a:r>
              <a:rPr lang="ru-RU" sz="20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планирование результатов, которые невозможно отследить;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не указываются способы определения результативности (формы и методы отслеживания результатов) освоения учащимися содержания программы.</a:t>
            </a:r>
          </a:p>
          <a:p>
            <a:pPr marL="0" indent="0">
              <a:buNone/>
            </a:pPr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126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ОШИБКИ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049403"/>
            <a:ext cx="4572000" cy="92333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Планируемый результат должен соотноситься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</a:t>
            </a:r>
            <a:r>
              <a:rPr lang="ru-RU" b="1" dirty="0">
                <a:solidFill>
                  <a:srgbClr val="C00000"/>
                </a:solidFill>
              </a:rPr>
              <a:t> целью и задачами обучения, развития, воспитания.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5021322"/>
            <a:ext cx="410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565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Яркие кубики+">
  <a:themeElements>
    <a:clrScheme name="Кубики">
      <a:dk1>
        <a:srgbClr val="92D050"/>
      </a:dk1>
      <a:lt1>
        <a:srgbClr val="FFFFFF"/>
      </a:lt1>
      <a:dk2>
        <a:srgbClr val="92D050"/>
      </a:dk2>
      <a:lt2>
        <a:srgbClr val="EBF1DD"/>
      </a:lt2>
      <a:accent1>
        <a:srgbClr val="76923C"/>
      </a:accent1>
      <a:accent2>
        <a:srgbClr val="FFC000"/>
      </a:accent2>
      <a:accent3>
        <a:srgbClr val="586D2C"/>
      </a:accent3>
      <a:accent4>
        <a:srgbClr val="5F497A"/>
      </a:accent4>
      <a:accent5>
        <a:srgbClr val="0070C0"/>
      </a:accent5>
      <a:accent6>
        <a:srgbClr val="00B050"/>
      </a:accent6>
      <a:hlink>
        <a:srgbClr val="3F3FFF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Яркие кубики+">
  <a:themeElements>
    <a:clrScheme name="Кубики">
      <a:dk1>
        <a:srgbClr val="92D050"/>
      </a:dk1>
      <a:lt1>
        <a:srgbClr val="FFFFFF"/>
      </a:lt1>
      <a:dk2>
        <a:srgbClr val="92D050"/>
      </a:dk2>
      <a:lt2>
        <a:srgbClr val="EBF1DD"/>
      </a:lt2>
      <a:accent1>
        <a:srgbClr val="76923C"/>
      </a:accent1>
      <a:accent2>
        <a:srgbClr val="FFC000"/>
      </a:accent2>
      <a:accent3>
        <a:srgbClr val="586D2C"/>
      </a:accent3>
      <a:accent4>
        <a:srgbClr val="5F497A"/>
      </a:accent4>
      <a:accent5>
        <a:srgbClr val="0070C0"/>
      </a:accent5>
      <a:accent6>
        <a:srgbClr val="00B050"/>
      </a:accent6>
      <a:hlink>
        <a:srgbClr val="3F3FFF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2522</TotalTime>
  <Words>1139</Words>
  <Application>Microsoft Office PowerPoint</Application>
  <PresentationFormat>Экран (4:3)</PresentationFormat>
  <Paragraphs>122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Яркие кубики+</vt:lpstr>
      <vt:lpstr>1_Яркие кубики+</vt:lpstr>
      <vt:lpstr> Типичные ошибки при разработке дополнительной общеразвивающей программы</vt:lpstr>
      <vt:lpstr>Нормативно-правовое обеспечение программы</vt:lpstr>
      <vt:lpstr>  Титульный лист программы</vt:lpstr>
      <vt:lpstr>Пояснительная записка</vt:lpstr>
      <vt:lpstr>Цель и задачи ДОП</vt:lpstr>
      <vt:lpstr>Санитарно-гигиенические требования</vt:lpstr>
      <vt:lpstr>Учебный план</vt:lpstr>
      <vt:lpstr>Разработка и оформление содержания программы, её методического обеспечения и условий реализации </vt:lpstr>
      <vt:lpstr>Результаты обучения</vt:lpstr>
      <vt:lpstr> Условия реализации программы  </vt:lpstr>
      <vt:lpstr>Оформление списка литературы</vt:lpstr>
      <vt:lpstr>Стиль и культура оформления программы</vt:lpstr>
      <vt:lpstr>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46</cp:revision>
  <cp:lastPrinted>2023-04-06T09:05:13Z</cp:lastPrinted>
  <dcterms:created xsi:type="dcterms:W3CDTF">2019-09-26T07:06:05Z</dcterms:created>
  <dcterms:modified xsi:type="dcterms:W3CDTF">2024-09-11T08:21:44Z</dcterms:modified>
</cp:coreProperties>
</file>