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432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0E9D1-6C59-453E-BF73-E45728DB5C53}" type="datetimeFigureOut">
              <a:rPr lang="ru-RU" smtClean="0"/>
              <a:t>01.11.2025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DDF17-B9D4-4CEC-9EC6-FF09E5A97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441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2" y="2647949"/>
            <a:ext cx="3571875" cy="4210051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lang="en-US" sz="1400" kern="0">
              <a:solidFill>
                <a:srgbClr val="FFFFFF"/>
              </a:solidFill>
              <a:sym typeface="Arial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lang="en-US" sz="1400" kern="0">
              <a:solidFill>
                <a:srgbClr val="FFFFFF"/>
              </a:solidFill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4" y="1730403"/>
            <a:ext cx="5648623" cy="1204307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9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ru" smtClean="0"/>
              <a:pPr algn="r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28721039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ru" smtClean="0"/>
              <a:pPr algn="r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29384689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ru" smtClean="0"/>
              <a:pPr algn="r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97070964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ru"/>
              <a:pPr algn="r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8831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E6F9B8CD-342D-4579-98EC-A8FD6B7370E1}" type="datetimeFigureOut">
              <a:rPr lang="en-US" smtClean="0"/>
              <a:pPr algn="r"/>
              <a:t>11/1/2025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ru" smtClean="0"/>
              <a:pPr algn="r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20066358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lang="en-US" sz="1400" kern="0">
              <a:solidFill>
                <a:srgbClr val="FFFFFF"/>
              </a:solidFill>
              <a:sym typeface="Arial"/>
            </a:endParaRPr>
          </a:p>
        </p:txBody>
      </p:sp>
      <p:sp>
        <p:nvSpPr>
          <p:cNvPr id="7" name="Right Triangle 6"/>
          <p:cNvSpPr/>
          <p:nvPr/>
        </p:nvSpPr>
        <p:spPr>
          <a:xfrm>
            <a:off x="2" y="2647949"/>
            <a:ext cx="3571875" cy="4210051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lang="en-US" sz="1400" kern="0">
              <a:solidFill>
                <a:srgbClr val="FFFFFF"/>
              </a:solidFill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8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ru" smtClean="0"/>
              <a:pPr algn="r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39809375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ru" smtClean="0"/>
              <a:pPr algn="r"/>
              <a:t>‹#›</a:t>
            </a:fld>
            <a:endParaRPr lang="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0325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ru" smtClean="0"/>
              <a:pPr algn="r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97560062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E6F9B8CD-342D-4579-98EC-A8FD6B7370E1}" type="datetimeFigureOut">
              <a:rPr lang="en-US" smtClean="0"/>
              <a:pPr algn="r"/>
              <a:t>11/1/2025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ru" smtClean="0"/>
              <a:pPr algn="r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620659354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11/1/2025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ru" smtClean="0"/>
              <a:pPr algn="r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3362399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2" y="2647949"/>
            <a:ext cx="3571875" cy="4210051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lang="en-US" sz="1400" kern="0">
              <a:solidFill>
                <a:srgbClr val="FFFFFF"/>
              </a:solidFill>
              <a:sym typeface="Arial"/>
            </a:endParaRPr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8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lang="en-US">
              <a:solidFill>
                <a:srgbClr val="FFFFFF"/>
              </a:solidFill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4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4" y="2618913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5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E6F9B8CD-342D-4579-98EC-A8FD6B7370E1}" type="datetimeFigureOut">
              <a:rPr lang="en-US" smtClean="0"/>
              <a:pPr algn="r"/>
              <a:t>11/1/2025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3434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r"/>
            <a:fld id="{00000000-1234-1234-1234-123412341234}" type="slidenum">
              <a:rPr lang="ru" smtClean="0">
                <a:solidFill>
                  <a:srgbClr val="434342"/>
                </a:solidFill>
              </a:rPr>
              <a:pPr algn="r"/>
              <a:t>‹#›</a:t>
            </a:fld>
            <a:endParaRPr lang="ru">
              <a:solidFill>
                <a:srgbClr val="4343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19974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7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2" y="2647949"/>
            <a:ext cx="3571875" cy="4210051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lang="en-US" sz="1400" kern="0">
              <a:solidFill>
                <a:srgbClr val="FFFFFF"/>
              </a:solidFill>
              <a:sym typeface="Arial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2" y="5048250"/>
            <a:ext cx="3571875" cy="1809751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lang="en-US" sz="1400" kern="0">
              <a:solidFill>
                <a:srgbClr val="FFFFFF"/>
              </a:solidFill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2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81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E6F9B8CD-342D-4579-98EC-A8FD6B7370E1}" type="datetimeFigureOut">
              <a:rPr lang="en-US" smtClean="0"/>
              <a:pPr algn="r"/>
              <a:t>11/1/2025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ru" smtClean="0"/>
              <a:pPr algn="r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95319037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lang="en-US" sz="1400" kern="0">
              <a:solidFill>
                <a:srgbClr val="FFFFFF"/>
              </a:solidFill>
              <a:sym typeface="Arial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lang="en-US" sz="1400" kern="0">
              <a:solidFill>
                <a:srgbClr val="FFFFFF"/>
              </a:solidFill>
              <a:sym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9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algn="r">
              <a:buClr>
                <a:srgbClr val="000000"/>
              </a:buClr>
              <a:buFont typeface="Arial"/>
              <a:buNone/>
            </a:pPr>
            <a:fld id="{E6F9B8CD-342D-4579-98EC-A8FD6B7370E1}" type="datetimeFigureOut">
              <a:rPr lang="en-US" kern="0" smtClean="0">
                <a:latin typeface="Arial"/>
                <a:cs typeface="Arial"/>
                <a:sym typeface="Arial"/>
              </a:rPr>
              <a:pPr algn="r">
                <a:buClr>
                  <a:srgbClr val="000000"/>
                </a:buClr>
                <a:buFont typeface="Arial"/>
                <a:buNone/>
              </a:pPr>
              <a:t>11/1/2025</a:t>
            </a:fld>
            <a:endParaRPr lang="en-US" kern="0" dirty="0">
              <a:solidFill>
                <a:srgbClr val="434342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3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 algn="l">
              <a:buClr>
                <a:srgbClr val="000000"/>
              </a:buClr>
              <a:buFont typeface="Arial"/>
              <a:buNone/>
            </a:pPr>
            <a:endParaRPr lang="en-US" kern="0" dirty="0">
              <a:solidFill>
                <a:srgbClr val="434342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3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 algn="r"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" kern="0" smtClean="0">
                <a:latin typeface="Arial"/>
                <a:cs typeface="Arial"/>
                <a:sym typeface="Arial"/>
              </a:rPr>
              <a:pPr algn="r">
                <a:buClr>
                  <a:srgbClr val="000000"/>
                </a:buClr>
                <a:buFont typeface="Arial"/>
                <a:buNone/>
              </a:pPr>
              <a:t>‹#›</a:t>
            </a:fld>
            <a:endParaRPr lang="ru" kern="0"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90834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8000"/>
          </a:schemeClr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11966" y="1020150"/>
            <a:ext cx="4172001" cy="1904794"/>
          </a:xfrm>
          <a:ln w="31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 algn="ctr">
              <a:spcBef>
                <a:spcPts val="1200"/>
              </a:spcBef>
              <a:buClr>
                <a:schemeClr val="dk1"/>
              </a:buClr>
              <a:buSzPts val="1100"/>
            </a:pPr>
            <a:r>
              <a:rPr lang="ru-RU" sz="105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Замысел программы, это общее представление об образовательной деятельности</a:t>
            </a:r>
          </a:p>
          <a:p>
            <a:pPr marL="17100" lvl="0" indent="0" algn="just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ru-RU" sz="105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1.Кого и чему я собираюсь научить? </a:t>
            </a:r>
          </a:p>
          <a:p>
            <a:pPr marL="17100" lvl="0" indent="0" algn="just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ru-RU" sz="105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Каков будет образовательный результат?</a:t>
            </a:r>
          </a:p>
          <a:p>
            <a:pPr marL="360000" lvl="0" algn="just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ru-RU" sz="105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Каковы ценности и смыслы полученных знаний, умений для детей? </a:t>
            </a:r>
          </a:p>
          <a:p>
            <a:pPr marL="360000" lvl="0" algn="just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ru-RU" sz="105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Как они согласуются с потребностями и особенностями возраста?</a:t>
            </a:r>
          </a:p>
          <a:p>
            <a:pPr marL="360000" lvl="0" algn="just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ru-RU" sz="105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5.Каким может быть срок освоения предлагаемого материала?</a:t>
            </a:r>
          </a:p>
          <a:p>
            <a:pPr marL="360000" lvl="0" algn="just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ru-RU" sz="105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6.За счет чего может быть достигнут образовательный результат?</a:t>
            </a:r>
          </a:p>
          <a:p>
            <a:endParaRPr lang="ru-RU" sz="105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179512" y="3099005"/>
            <a:ext cx="4104456" cy="1761446"/>
          </a:xfrm>
          <a:ln w="3175"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pPr marL="0" lvl="0" indent="0" algn="just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актуальности программы </a:t>
            </a:r>
          </a:p>
          <a:p>
            <a:pPr marL="457200" lvl="0" indent="-457200" algn="just">
              <a:spcBef>
                <a:spcPts val="0"/>
              </a:spcBef>
              <a:buClr>
                <a:schemeClr val="dk1"/>
              </a:buClr>
              <a:buSzPts val="1100"/>
              <a:buFontTx/>
              <a:buChar char="-"/>
            </a:pPr>
            <a:r>
              <a:rPr lang="ru-RU" sz="40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социально-экономической ситуации и вызов системе образования и социализации человека с выделением существующих проблем и обоснованием вклада реализации предлагаемой программы дополнительного образования детей в их решение;</a:t>
            </a:r>
          </a:p>
          <a:p>
            <a:pPr marL="457200" lvl="0" indent="-457200" algn="just">
              <a:spcBef>
                <a:spcPts val="0"/>
              </a:spcBef>
              <a:buClr>
                <a:schemeClr val="dk1"/>
              </a:buClr>
              <a:buSzPts val="1100"/>
              <a:buFontTx/>
              <a:buChar char="-"/>
            </a:pPr>
            <a:r>
              <a:rPr lang="ru-RU" sz="40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конкретного социального заказа потребителей услуг ДОД (</a:t>
            </a:r>
          </a:p>
          <a:p>
            <a:pPr marL="457200" lvl="0" indent="-457200" algn="just">
              <a:spcBef>
                <a:spcPts val="0"/>
              </a:spcBef>
              <a:buClr>
                <a:schemeClr val="dk1"/>
              </a:buClr>
              <a:buSzPts val="1100"/>
              <a:buFontTx/>
              <a:buChar char="-"/>
            </a:pPr>
            <a:r>
              <a:rPr lang="ru-RU" sz="40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формы реализации программы: наставничество, </a:t>
            </a:r>
            <a:r>
              <a:rPr lang="ru-RU" sz="4000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разноуровневость</a:t>
            </a:r>
            <a:r>
              <a:rPr lang="ru-RU" sz="40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сетевая реализация программы,  модульность,  дистанционные образовательные </a:t>
            </a:r>
            <a:r>
              <a:rPr lang="ru-RU" sz="42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и т .д.</a:t>
            </a:r>
          </a:p>
          <a:p>
            <a:pPr marL="457200" lvl="0" indent="-457200" algn="just">
              <a:spcBef>
                <a:spcPts val="1200"/>
              </a:spcBef>
              <a:buClr>
                <a:schemeClr val="dk1"/>
              </a:buClr>
              <a:buSzPts val="1100"/>
              <a:buFontTx/>
              <a:buChar char="-"/>
            </a:pPr>
            <a:endParaRPr lang="ru-RU" sz="42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1586207" y="412433"/>
            <a:ext cx="6243317" cy="54864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-RU" sz="1200" b="1" dirty="0"/>
              <a:t>Памятка разработчику дополнительной общеразвивающей программы</a:t>
            </a:r>
            <a:endParaRPr sz="1200" b="1" dirty="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970" y="99528"/>
            <a:ext cx="1716833" cy="910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8247799" y="10281"/>
            <a:ext cx="861255" cy="9999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3460526" y="0"/>
            <a:ext cx="4162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муниципальное бюджетное учреждение 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дополнительного образования «Дом Детского Творчества»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92486" y="1010204"/>
            <a:ext cx="4185939" cy="1585049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buClr>
                <a:srgbClr val="000000"/>
              </a:buClr>
              <a:buSzPts val="1100"/>
              <a:buFont typeface="Arial"/>
              <a:buNone/>
            </a:pPr>
            <a:r>
              <a:rPr lang="ru-RU" sz="1000" b="1" dirty="0">
                <a:solidFill>
                  <a:srgbClr val="08A1D9">
                    <a:lumMod val="50000"/>
                  </a:srgb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Программы </a:t>
            </a:r>
          </a:p>
          <a:p>
            <a:pPr algn="just">
              <a:spcBef>
                <a:spcPts val="1200"/>
              </a:spcBef>
              <a:buClr>
                <a:srgbClr val="000000"/>
              </a:buClr>
              <a:buSzPts val="1100"/>
              <a:buFont typeface="Arial"/>
              <a:buNone/>
            </a:pPr>
            <a:r>
              <a:rPr lang="ru-RU" sz="11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ожидаемый результат Формулировка цели должна отражать позитивное изменение личности ребёнка, а не то, чему его хотят научить. При формулировке цели обратите внимание на п. 3 Приказ №629: «Образовательная деятельность по дополнительным общеобразовательным программам должна быть направлена на…», это поможет Вам грамотно определить цель реализации программы</a:t>
            </a:r>
            <a:r>
              <a:rPr lang="ru-RU" sz="1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92486" y="3099004"/>
            <a:ext cx="4572001" cy="1708160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ru-RU" sz="1050" b="1" kern="0" dirty="0">
                <a:solidFill>
                  <a:srgbClr val="08A1D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Задачи:</a:t>
            </a:r>
          </a:p>
          <a:p>
            <a:pPr>
              <a:buClr>
                <a:srgbClr val="000000"/>
              </a:buClr>
              <a:buFont typeface="Arial"/>
              <a:buNone/>
            </a:pPr>
            <a:r>
              <a:rPr lang="ru-RU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- обучающие, что узнает, в чем разберется, какие представления получит, чем овладеет, чему научится обучающийся, освоив программу;</a:t>
            </a:r>
          </a:p>
          <a:p>
            <a:pPr>
              <a:buClr>
                <a:srgbClr val="000000"/>
              </a:buClr>
              <a:buFont typeface="Arial"/>
              <a:buNone/>
            </a:pPr>
            <a:r>
              <a:rPr lang="ru-RU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- развивающие, развитие творческих способностей, возможностей, внимания, памяти, мышления, воображения, речи, волевых качеств и т.д. и указывать на развитие ключевых компетентностей, на которые будет делаться упор при обучении;</a:t>
            </a:r>
          </a:p>
          <a:p>
            <a:pPr>
              <a:buClr>
                <a:srgbClr val="000000"/>
              </a:buClr>
              <a:buFont typeface="Arial"/>
              <a:buNone/>
            </a:pPr>
            <a:r>
              <a:rPr lang="ru-RU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- воспитательные, какие ценностные ориентиры, отношения, личностные качества будут сформированы у обучающихся.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11970" y="5093227"/>
            <a:ext cx="87236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buClr>
                <a:srgbClr val="000000"/>
              </a:buClr>
              <a:buFont typeface="Arial"/>
              <a:buNone/>
            </a:pPr>
            <a:r>
              <a:rPr lang="ru-RU" sz="1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Планируемый результат – это конкретная характеристика знаний, умений и навыков, компетенций которыми овладеет обучающийся. Планируемый результат должен соотноситься с целью и задачами обучения, развития, воспитания. По окончании обучения учащиеся будут:</a:t>
            </a:r>
          </a:p>
          <a:p>
            <a:pPr marL="285750" indent="-285750" algn="just">
              <a:buClr>
                <a:srgbClr val="000000"/>
              </a:buClr>
              <a:buFontTx/>
              <a:buChar char="-"/>
            </a:pPr>
            <a:r>
              <a:rPr lang="ru-RU" sz="1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знать /понимать, иметь представление</a:t>
            </a:r>
            <a:r>
              <a:rPr lang="ru-RU" sz="1100" b="1" kern="0">
                <a:solidFill>
                  <a:srgbClr val="000000"/>
                </a:solidFill>
                <a:latin typeface="Franklin Gothic Medium"/>
                <a:cs typeface="Times New Roman" panose="02020603050405020304" pitchFamily="18" charset="0"/>
                <a:sym typeface="Arial"/>
              </a:rPr>
              <a:t>;                                           Основание </a:t>
            </a:r>
            <a:r>
              <a:rPr lang="ru-RU" sz="1100" b="1" kern="0" dirty="0">
                <a:solidFill>
                  <a:srgbClr val="000000"/>
                </a:solidFill>
                <a:latin typeface="Franklin Gothic Medium"/>
                <a:cs typeface="Times New Roman" panose="02020603050405020304" pitchFamily="18" charset="0"/>
                <a:sym typeface="Arial"/>
              </a:rPr>
              <a:t>для  разработки программы – Приказ № 196</a:t>
            </a:r>
          </a:p>
          <a:p>
            <a:pPr algn="just">
              <a:buClr>
                <a:srgbClr val="000000"/>
              </a:buClr>
              <a:buFont typeface="Arial"/>
              <a:buNone/>
            </a:pPr>
            <a:r>
              <a:rPr lang="ru-RU" sz="1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- уметь /владеть способами и др. (обязательное поле);</a:t>
            </a:r>
          </a:p>
          <a:p>
            <a:pPr algn="just">
              <a:buClr>
                <a:srgbClr val="000000"/>
              </a:buClr>
              <a:buSzPts val="1100"/>
              <a:buFont typeface="Arial"/>
              <a:buNone/>
            </a:pPr>
            <a:endParaRPr lang="ru-RU" sz="14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14610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350</Words>
  <Application>Microsoft Office PowerPoint</Application>
  <PresentationFormat>Экран (4:3)</PresentationFormat>
  <Paragraphs>23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9" baseType="lpstr">
      <vt:lpstr>Arial</vt:lpstr>
      <vt:lpstr>Calibri</vt:lpstr>
      <vt:lpstr>Franklin Gothic Book</vt:lpstr>
      <vt:lpstr>Franklin Gothic Medium</vt:lpstr>
      <vt:lpstr>Times New Roman</vt:lpstr>
      <vt:lpstr>Tunga</vt:lpstr>
      <vt:lpstr>Wingdings</vt:lpstr>
      <vt:lpstr>Углы</vt:lpstr>
      <vt:lpstr>Памятка разработчику дополнительной общеразвивающей программы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разработчику дополнительной общеразвивающей программы</dc:title>
  <dc:creator>Admin</dc:creator>
  <cp:lastModifiedBy>NRG</cp:lastModifiedBy>
  <cp:revision>9</cp:revision>
  <dcterms:created xsi:type="dcterms:W3CDTF">2021-11-11T10:19:24Z</dcterms:created>
  <dcterms:modified xsi:type="dcterms:W3CDTF">2025-11-01T04:59:50Z</dcterms:modified>
</cp:coreProperties>
</file>