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6" r:id="rId2"/>
    <p:sldId id="262" r:id="rId3"/>
    <p:sldId id="277" r:id="rId4"/>
    <p:sldId id="279" r:id="rId5"/>
    <p:sldId id="278" r:id="rId6"/>
    <p:sldId id="280" r:id="rId7"/>
    <p:sldId id="273" r:id="rId8"/>
    <p:sldId id="266" r:id="rId9"/>
    <p:sldId id="265" r:id="rId10"/>
    <p:sldId id="267" r:id="rId11"/>
    <p:sldId id="268" r:id="rId12"/>
    <p:sldId id="269" r:id="rId13"/>
    <p:sldId id="256" r:id="rId14"/>
    <p:sldId id="257" r:id="rId15"/>
    <p:sldId id="274" r:id="rId16"/>
    <p:sldId id="275" r:id="rId17"/>
    <p:sldId id="263" r:id="rId18"/>
    <p:sldId id="281" r:id="rId19"/>
    <p:sldId id="264" r:id="rId20"/>
    <p:sldId id="282" r:id="rId21"/>
    <p:sldId id="28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A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438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548264918940198E-2"/>
          <c:y val="0"/>
          <c:w val="0.55186437351390993"/>
          <c:h val="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7"/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</c:spPr>
          </c:dPt>
          <c:dPt>
            <c:idx val="1"/>
            <c:bubble3D val="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Pt>
            <c:idx val="3"/>
            <c:bubble3D val="0"/>
            <c:spPr>
              <a:solidFill>
                <a:schemeClr val="accent4">
                  <a:lumMod val="75000"/>
                </a:schemeClr>
              </a:solidFill>
            </c:spPr>
          </c:dPt>
          <c:dPt>
            <c:idx val="4"/>
            <c:bubble3D val="0"/>
            <c:spPr>
              <a:solidFill>
                <a:srgbClr val="92D050"/>
              </a:solidFill>
            </c:spPr>
          </c:dPt>
          <c:dPt>
            <c:idx val="5"/>
            <c:bubble3D val="0"/>
            <c:spPr>
              <a:solidFill>
                <a:srgbClr val="FFFF00"/>
              </a:solidFill>
            </c:spPr>
          </c:dPt>
          <c:cat>
            <c:strRef>
              <c:f>Лист1!$A$2:$A$9</c:f>
              <c:strCache>
                <c:ptCount val="8"/>
                <c:pt idx="0">
                  <c:v>общие положения</c:v>
                </c:pt>
                <c:pt idx="1">
                  <c:v>проблемы ДО</c:v>
                </c:pt>
                <c:pt idx="2">
                  <c:v>цели и задачи</c:v>
                </c:pt>
                <c:pt idx="3">
                  <c:v>принципы</c:v>
                </c:pt>
                <c:pt idx="4">
                  <c:v>приоритеты</c:v>
                </c:pt>
                <c:pt idx="5">
                  <c:v>результаты</c:v>
                </c:pt>
                <c:pt idx="6">
                  <c:v>этапы и финансирование</c:v>
                </c:pt>
                <c:pt idx="7">
                  <c:v>целевые показатели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  <c:pt idx="6">
                  <c:v>20</c:v>
                </c:pt>
                <c:pt idx="7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8911805057832223"/>
          <c:y val="0"/>
          <c:w val="0.39633368450273759"/>
          <c:h val="1"/>
        </c:manualLayout>
      </c:layout>
      <c:overlay val="0"/>
      <c:txPr>
        <a:bodyPr/>
        <a:lstStyle/>
        <a:p>
          <a:pPr>
            <a:defRPr sz="12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0711B-0722-4190-A4A9-43004AD000BC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42CD0-9FAD-456A-88C3-1AC535864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972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2CD0-9FAD-456A-88C3-1AC535864BE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695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2CD0-9FAD-456A-88C3-1AC535864BE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825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dop.edu.ru/directions/science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arant.ru/products/ipo/prime/doc/403709682/" TargetMode="External"/><Relationship Id="rId5" Type="http://schemas.openxmlformats.org/officeDocument/2006/relationships/hyperlink" Target="https://base.garant.ru/72116730/" TargetMode="External"/><Relationship Id="rId4" Type="http://schemas.openxmlformats.org/officeDocument/2006/relationships/hyperlink" Target="https://docs.cntd.ru/document/902389617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04"/>
            <a:ext cx="9139938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843808" y="1556792"/>
            <a:ext cx="64624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002060"/>
                </a:solidFill>
              </a:rPr>
              <a:t>КОНЦЕПЦИЯ РАЗВИТИЯ ДОПОЛНИТЕЛЬНОГО ОБРАЗОВАНИЯ ДЕТЕЙ ДО 2030 </a:t>
            </a:r>
            <a:r>
              <a:rPr lang="ru-RU" sz="2800" b="1" dirty="0" smtClean="0">
                <a:solidFill>
                  <a:srgbClr val="002060"/>
                </a:solidFill>
              </a:rPr>
              <a:t>ГОДА</a:t>
            </a:r>
          </a:p>
          <a:p>
            <a:pPr lvl="0" algn="ctr"/>
            <a:endParaRPr lang="ru-RU" sz="2800" b="1" dirty="0" smtClean="0">
              <a:solidFill>
                <a:srgbClr val="002060"/>
              </a:solidFill>
            </a:endParaRP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</a:rPr>
              <a:t>Целевые ориентиры в профессиональной деятельности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7680" y="5085184"/>
            <a:ext cx="5328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учреждение дополнительного образования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«Дом Детского Творчества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email">
            <a:extLst/>
          </a:blip>
          <a:srcRect/>
          <a:stretch>
            <a:fillRect/>
          </a:stretch>
        </p:blipFill>
        <p:spPr bwMode="auto">
          <a:xfrm>
            <a:off x="7820431" y="0"/>
            <a:ext cx="1227296" cy="10686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74762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3" r="72893"/>
          <a:stretch/>
        </p:blipFill>
        <p:spPr bwMode="auto">
          <a:xfrm>
            <a:off x="-1" y="0"/>
            <a:ext cx="17825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82534" y="1628800"/>
            <a:ext cx="68939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Техническая  направленность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создать </a:t>
            </a:r>
            <a:r>
              <a:rPr lang="ru-RU" dirty="0"/>
              <a:t>условия для вовлечения детей в создание искусственно-технических и виртуальных объектов, построенных по законам природы, в приобретение навыков в области обработки материалов, электротехники и электроники, системной инженерии, 3D-прототипирования, </a:t>
            </a:r>
            <a:r>
              <a:rPr lang="ru-RU" dirty="0" err="1"/>
              <a:t>цифровизации</a:t>
            </a:r>
            <a:r>
              <a:rPr lang="ru-RU" dirty="0"/>
              <a:t>, работы с большими данными, освоения языков программирования, машинного обучения, автоматизации и робототехники, технологического </a:t>
            </a:r>
            <a:r>
              <a:rPr lang="ru-RU" dirty="0" smtClean="0"/>
              <a:t>предпринимательства;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содействовать </a:t>
            </a:r>
            <a:r>
              <a:rPr lang="ru-RU" dirty="0"/>
              <a:t>формированию у обучающихся современных знаний, умений и навыков в области технических наук, технологической грамотности и инженерного мышления.</a:t>
            </a:r>
          </a:p>
        </p:txBody>
      </p:sp>
      <p:sp>
        <p:nvSpPr>
          <p:cNvPr id="7" name="Блок-схема: объединение 6"/>
          <p:cNvSpPr/>
          <p:nvPr/>
        </p:nvSpPr>
        <p:spPr>
          <a:xfrm rot="2910731">
            <a:off x="7770014" y="83495"/>
            <a:ext cx="867974" cy="1431560"/>
          </a:xfrm>
          <a:prstGeom prst="flowChartMerge">
            <a:avLst/>
          </a:prstGeom>
          <a:solidFill>
            <a:srgbClr val="92D05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825801" y="169462"/>
            <a:ext cx="63178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/>
              <a:t>Приоритеты обновления содержания и технологий по</a:t>
            </a:r>
          </a:p>
          <a:p>
            <a:pPr lvl="0" algn="ctr"/>
            <a:r>
              <a:rPr lang="ru-RU" b="1" dirty="0"/>
              <a:t>направленностям дополнительного образования детей</a:t>
            </a:r>
          </a:p>
          <a:p>
            <a:pPr lvl="0"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8736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3" r="72893"/>
          <a:stretch/>
        </p:blipFill>
        <p:spPr bwMode="auto">
          <a:xfrm>
            <a:off x="-1" y="0"/>
            <a:ext cx="17825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82534" y="1700808"/>
            <a:ext cx="698477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Естественно-научная направленность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 </a:t>
            </a:r>
            <a:r>
              <a:rPr lang="ru-RU" dirty="0"/>
              <a:t>необходимо создать условия для вовлечения детей в научную работу, в деятельность, связанную с наблюдением, описанием, моделированием и конструированием различных явлений окружающего мира</a:t>
            </a:r>
            <a:r>
              <a:rPr lang="ru-RU" dirty="0" smtClean="0"/>
              <a:t>,;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обеспечить </a:t>
            </a:r>
            <a:r>
              <a:rPr lang="ru-RU" dirty="0"/>
              <a:t>междисциплинарный подход в части интеграции с различными областями знаний (генетика, биомедицина, биотехнологии и биоинженерия, астрофизика, природопользование, </a:t>
            </a:r>
            <a:r>
              <a:rPr lang="ru-RU" dirty="0" err="1"/>
              <a:t>биоинформатика</a:t>
            </a:r>
            <a:r>
              <a:rPr lang="ru-RU" dirty="0"/>
              <a:t>, экология, </a:t>
            </a:r>
            <a:r>
              <a:rPr lang="ru-RU" dirty="0" err="1"/>
              <a:t>наноинженерия</a:t>
            </a:r>
            <a:r>
              <a:rPr lang="ru-RU" dirty="0"/>
              <a:t> и </a:t>
            </a:r>
            <a:r>
              <a:rPr lang="ru-RU" dirty="0" err="1"/>
              <a:t>метаматериалы</a:t>
            </a:r>
            <a:r>
              <a:rPr lang="ru-RU" dirty="0"/>
              <a:t> и др</a:t>
            </a:r>
            <a:r>
              <a:rPr lang="ru-RU" dirty="0" smtClean="0"/>
              <a:t>.);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содействовать </a:t>
            </a:r>
            <a:r>
              <a:rPr lang="ru-RU" dirty="0"/>
              <a:t>формированию у обучающихся навыков, связанных с безопасным пребыванием в условиях природной и городской среды.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0"/>
            <a:ext cx="6316663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Блок-схема: объединение 8"/>
          <p:cNvSpPr/>
          <p:nvPr/>
        </p:nvSpPr>
        <p:spPr>
          <a:xfrm rot="2910731">
            <a:off x="7760908" y="144006"/>
            <a:ext cx="921915" cy="1431560"/>
          </a:xfrm>
          <a:prstGeom prst="flowChartMerge">
            <a:avLst/>
          </a:prstGeom>
          <a:solidFill>
            <a:srgbClr val="92D05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00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3" r="72893"/>
          <a:stretch/>
        </p:blipFill>
        <p:spPr bwMode="auto">
          <a:xfrm>
            <a:off x="-1" y="0"/>
            <a:ext cx="17825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82534" y="738972"/>
            <a:ext cx="73614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1369791"/>
            <a:ext cx="736146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Туристско-краеведческая направленность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необходимо </a:t>
            </a:r>
            <a:r>
              <a:rPr lang="ru-RU" dirty="0"/>
              <a:t>создать условия для вовлечения детей в туристскую и краеведческую деятельность в целях изучения как малой Родины, так и России в целом посредством организации походно-экспедиционных, экскурсионных, проектно-исследовательских и других профильных форм работы (походы, экспедиции, слеты, выездные школы и профильные смены и др</a:t>
            </a:r>
            <a:r>
              <a:rPr lang="ru-RU" dirty="0" smtClean="0"/>
              <a:t>.);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обеспечить </a:t>
            </a:r>
            <a:r>
              <a:rPr lang="ru-RU" dirty="0"/>
              <a:t>междисциплинарный подход в части интеграции с различными областями знаний (биология, география, </a:t>
            </a:r>
            <a:r>
              <a:rPr lang="ru-RU" dirty="0" err="1"/>
              <a:t>геоэкономика</a:t>
            </a:r>
            <a:r>
              <a:rPr lang="ru-RU" dirty="0"/>
              <a:t>, </a:t>
            </a:r>
            <a:r>
              <a:rPr lang="ru-RU" dirty="0" err="1"/>
              <a:t>регионалистика</a:t>
            </a:r>
            <a:r>
              <a:rPr lang="ru-RU" dirty="0"/>
              <a:t>, геология, культурология, литература, </a:t>
            </a:r>
            <a:r>
              <a:rPr lang="ru-RU" dirty="0" err="1"/>
              <a:t>урбанистика</a:t>
            </a:r>
            <a:r>
              <a:rPr lang="ru-RU" dirty="0"/>
              <a:t> и планирование городской среды, экология и др</a:t>
            </a:r>
            <a:r>
              <a:rPr lang="ru-RU" dirty="0" smtClean="0"/>
              <a:t>.);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содействовать </a:t>
            </a:r>
            <a:r>
              <a:rPr lang="ru-RU" dirty="0"/>
              <a:t>формированию у обучающихся знаний, умений и навыков, связанных с безопасным пребыванием в условиях природной и городской среды, создавать условия для воспитания и развития личности, а также для социализации обучающихся. Деятельность школьных музеев должна быть интегрирована с воспитательными и образовательными программами образовательных организаций.</a:t>
            </a:r>
          </a:p>
        </p:txBody>
      </p:sp>
      <p:sp>
        <p:nvSpPr>
          <p:cNvPr id="8" name="Блок-схема: объединение 7"/>
          <p:cNvSpPr/>
          <p:nvPr/>
        </p:nvSpPr>
        <p:spPr>
          <a:xfrm rot="2910731">
            <a:off x="7752859" y="230149"/>
            <a:ext cx="969617" cy="1431560"/>
          </a:xfrm>
          <a:prstGeom prst="flowChartMerge">
            <a:avLst/>
          </a:prstGeom>
          <a:solidFill>
            <a:srgbClr val="92D05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825801" y="169462"/>
            <a:ext cx="63178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/>
              <a:t>Приоритеты обновления содержания и технологий по</a:t>
            </a:r>
          </a:p>
          <a:p>
            <a:pPr lvl="0" algn="ctr"/>
            <a:r>
              <a:rPr lang="ru-RU" b="1" dirty="0"/>
              <a:t>направленностям дополнительного образования детей</a:t>
            </a:r>
          </a:p>
          <a:p>
            <a:pPr lvl="0"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4297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70" r="13212"/>
          <a:stretch/>
        </p:blipFill>
        <p:spPr bwMode="auto">
          <a:xfrm>
            <a:off x="0" y="0"/>
            <a:ext cx="9144000" cy="6899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74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4" r="12542"/>
          <a:stretch/>
        </p:blipFill>
        <p:spPr bwMode="auto">
          <a:xfrm>
            <a:off x="36512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559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3" r="72893"/>
          <a:stretch/>
        </p:blipFill>
        <p:spPr bwMode="auto">
          <a:xfrm>
            <a:off x="-1" y="0"/>
            <a:ext cx="17825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82534" y="-23328"/>
            <a:ext cx="7109946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r>
              <a:rPr lang="ru-RU" sz="2400" b="1" dirty="0" smtClean="0">
                <a:solidFill>
                  <a:srgbClr val="002060"/>
                </a:solidFill>
              </a:rPr>
              <a:t>Ожидаемые результаты</a:t>
            </a:r>
          </a:p>
          <a:p>
            <a:pPr algn="ctr"/>
            <a:endParaRPr lang="ru-RU" sz="24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дополнительными общеобразовательными программами охвачено не менее 82 процентов детей в возрасте от 5 до 18 лет;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реализуются </a:t>
            </a:r>
            <a:r>
              <a:rPr lang="ru-RU" dirty="0"/>
              <a:t>модели адресной работы и специальные программы с детьми с ОВЗ, детьми, находящимися в трудной жизненной ситуации, детьми из семей мигрантов, детьми - представителями малочисленных народов;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созданы </a:t>
            </a:r>
            <a:r>
              <a:rPr lang="ru-RU" dirty="0"/>
              <a:t>и оснащены современным оборудованием новые места для реализации дополнительных общеразвивающих программ всех направленностей;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обновлены содержание, технологии реализации дополнительных общеобразовательных программ технической, естественнонаучной, художественной, туристско-краеведческой, физкультурно-спортивной, социально-гуманитарной направленностей, в том числе воспитательная </a:t>
            </a:r>
            <a:r>
              <a:rPr lang="ru-RU" dirty="0" smtClean="0"/>
              <a:t>составляющая;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создана и функционирует система поддержки ранней профориентации детей</a:t>
            </a:r>
            <a:r>
              <a:rPr lang="ru-RU" dirty="0"/>
              <a:t>;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усилена воспитательная составляющая в </a:t>
            </a:r>
            <a:r>
              <a:rPr lang="ru-RU" dirty="0"/>
              <a:t>содержании программ и </a:t>
            </a:r>
            <a:r>
              <a:rPr lang="ru-RU" dirty="0" smtClean="0"/>
              <a:t>организован воспитательный </a:t>
            </a:r>
            <a:r>
              <a:rPr lang="ru-RU" dirty="0"/>
              <a:t>процесс на основе социокультурных , духовно </a:t>
            </a:r>
            <a:r>
              <a:rPr lang="ru-RU" dirty="0" smtClean="0"/>
              <a:t>нравственных ценностей;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созданы </a:t>
            </a:r>
            <a:r>
              <a:rPr lang="ru-RU" dirty="0"/>
              <a:t>условия по регулярному проведению экскурсий для детей</a:t>
            </a:r>
            <a:r>
              <a:rPr lang="ru-RU" dirty="0" smtClean="0"/>
              <a:t>,;</a:t>
            </a:r>
            <a:endParaRPr lang="ru-RU" dirty="0"/>
          </a:p>
        </p:txBody>
      </p:sp>
      <p:sp>
        <p:nvSpPr>
          <p:cNvPr id="6" name="Блок-схема: объединение 5"/>
          <p:cNvSpPr/>
          <p:nvPr/>
        </p:nvSpPr>
        <p:spPr>
          <a:xfrm rot="2910731">
            <a:off x="7768960" y="194416"/>
            <a:ext cx="874213" cy="1431560"/>
          </a:xfrm>
          <a:prstGeom prst="flowChartMerge">
            <a:avLst/>
          </a:prstGeom>
          <a:solidFill>
            <a:srgbClr val="FFFF00"/>
          </a:solidFill>
          <a:ln w="31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27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3" r="72893"/>
          <a:stretch/>
        </p:blipFill>
        <p:spPr bwMode="auto">
          <a:xfrm>
            <a:off x="-1" y="0"/>
            <a:ext cx="17825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61959" y="260648"/>
            <a:ext cx="34404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</a:rPr>
              <a:t>Ожидаемые результаты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75042" y="916213"/>
            <a:ext cx="725396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обновлена материально-техническая база и созданы </a:t>
            </a:r>
            <a:endParaRPr lang="ru-RU" dirty="0" smtClean="0"/>
          </a:p>
          <a:p>
            <a:r>
              <a:rPr lang="ru-RU" dirty="0" smtClean="0"/>
              <a:t>условия </a:t>
            </a:r>
            <a:r>
              <a:rPr lang="ru-RU" dirty="0"/>
              <a:t>для занятий физической культурой и спортом,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том числе в малых городах и сельской </a:t>
            </a:r>
            <a:r>
              <a:rPr lang="ru-RU" dirty="0" smtClean="0"/>
              <a:t>местности;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сформирована </a:t>
            </a:r>
            <a:r>
              <a:rPr lang="ru-RU" dirty="0"/>
              <a:t>и функционирует система привлечения, мотивации и непрерывного профессионального развития педагогических и управленческих кадров дополнительного </a:t>
            </a:r>
            <a:r>
              <a:rPr lang="ru-RU" dirty="0" smtClean="0"/>
              <a:t>образования;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улучшена </a:t>
            </a:r>
            <a:r>
              <a:rPr lang="ru-RU" dirty="0"/>
              <a:t>материально-техническая база организаций дополнительного образования, в том числе для организации дистанционного </a:t>
            </a:r>
            <a:r>
              <a:rPr lang="ru-RU" dirty="0" smtClean="0"/>
              <a:t>обучения;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созданы </a:t>
            </a:r>
            <a:r>
              <a:rPr lang="ru-RU" dirty="0"/>
              <a:t>благоприятные условия для деятельности организаций негосударственного </a:t>
            </a:r>
            <a:r>
              <a:rPr lang="ru-RU" dirty="0" smtClean="0"/>
              <a:t>сектора;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во всех субъектах Российской Федерации внедрена целевая модель развития региональных систем дополнительного образования детей (персонифицированный учет и финансирование</a:t>
            </a:r>
            <a:r>
              <a:rPr lang="ru-RU" dirty="0" smtClean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осуществлен переход на персонифицированный учет детей, занимающихся по дополнительным общеобразовательным программам, через системы региональных навигаторов по дополнительным общеобразовательным программам</a:t>
            </a:r>
            <a:r>
              <a:rPr lang="ru-RU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 распространены </a:t>
            </a:r>
            <a:r>
              <a:rPr lang="ru-RU" dirty="0"/>
              <a:t>лучшие практики по обновлению содержания 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технологий дополнительного образования по приоритетным направлениям</a:t>
            </a:r>
            <a:r>
              <a:rPr lang="ru-RU" dirty="0" smtClean="0"/>
              <a:t>;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8" name="Блок-схема: объединение 7"/>
          <p:cNvSpPr/>
          <p:nvPr/>
        </p:nvSpPr>
        <p:spPr>
          <a:xfrm rot="2910731">
            <a:off x="7768960" y="194416"/>
            <a:ext cx="874213" cy="1431560"/>
          </a:xfrm>
          <a:prstGeom prst="flowChartMerge">
            <a:avLst/>
          </a:prstGeom>
          <a:solidFill>
            <a:srgbClr val="FFFF00"/>
          </a:solidFill>
          <a:ln w="31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79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3" r="72893"/>
          <a:stretch/>
        </p:blipFill>
        <p:spPr bwMode="auto">
          <a:xfrm>
            <a:off x="-1" y="0"/>
            <a:ext cx="17825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404664"/>
            <a:ext cx="3221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</a:rPr>
              <a:t>Этапы реализации концепции</a:t>
            </a:r>
            <a:endParaRPr lang="ru-RU" dirty="0"/>
          </a:p>
        </p:txBody>
      </p:sp>
      <p:sp>
        <p:nvSpPr>
          <p:cNvPr id="5" name="Блок-схема: объединение 4"/>
          <p:cNvSpPr/>
          <p:nvPr/>
        </p:nvSpPr>
        <p:spPr>
          <a:xfrm rot="2910731">
            <a:off x="7768960" y="194416"/>
            <a:ext cx="874213" cy="1431560"/>
          </a:xfrm>
          <a:prstGeom prst="flowChartMerge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77463" y="9101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I этап - 2022 - 2024 годы;</a:t>
            </a:r>
          </a:p>
          <a:p>
            <a:r>
              <a:rPr lang="ru-RU" dirty="0"/>
              <a:t>II этап - 2025 - 2030 годы.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61257" y="1698803"/>
            <a:ext cx="7270563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На1 этапе:</a:t>
            </a:r>
          </a:p>
          <a:p>
            <a:r>
              <a:rPr lang="ru-RU" sz="1600" dirty="0" smtClean="0"/>
              <a:t>Внедрение  целевой модели;</a:t>
            </a:r>
          </a:p>
          <a:p>
            <a:r>
              <a:rPr lang="ru-RU" sz="1600" dirty="0" smtClean="0"/>
              <a:t>Создание системы </a:t>
            </a:r>
            <a:r>
              <a:rPr lang="ru-RU" sz="1600" dirty="0"/>
              <a:t>организации и управления региональной политикой</a:t>
            </a:r>
          </a:p>
          <a:p>
            <a:r>
              <a:rPr lang="ru-RU" sz="1600" dirty="0"/>
              <a:t>по развитию дополнительного образования </a:t>
            </a:r>
            <a:r>
              <a:rPr lang="ru-RU" sz="1600" dirty="0" smtClean="0"/>
              <a:t>детей;</a:t>
            </a:r>
          </a:p>
          <a:p>
            <a:r>
              <a:rPr lang="ru-RU" sz="1600" dirty="0" smtClean="0"/>
              <a:t>Выдача </a:t>
            </a:r>
            <a:r>
              <a:rPr lang="ru-RU" sz="1600" dirty="0"/>
              <a:t>сертификатов персонифицированного финансирования, </a:t>
            </a:r>
            <a:endParaRPr lang="ru-RU" sz="1600" dirty="0" smtClean="0"/>
          </a:p>
          <a:p>
            <a:r>
              <a:rPr lang="ru-RU" sz="1600" dirty="0" smtClean="0"/>
              <a:t>Расширение  участия </a:t>
            </a:r>
            <a:r>
              <a:rPr lang="ru-RU" sz="1600" dirty="0"/>
              <a:t>организаций негосударственного сектора </a:t>
            </a:r>
            <a:r>
              <a:rPr lang="ru-RU" sz="1600" dirty="0" smtClean="0"/>
              <a:t>;</a:t>
            </a:r>
          </a:p>
          <a:p>
            <a:r>
              <a:rPr lang="ru-RU" sz="1600" dirty="0" smtClean="0"/>
              <a:t>вовлечение </a:t>
            </a:r>
            <a:r>
              <a:rPr lang="ru-RU" sz="1600" dirty="0"/>
              <a:t>обучающихся в программы и мероприятия ранней профориентации, </a:t>
            </a:r>
            <a:endParaRPr lang="ru-RU" sz="1600" dirty="0" smtClean="0"/>
          </a:p>
          <a:p>
            <a:r>
              <a:rPr lang="ru-RU" sz="1600" dirty="0" smtClean="0"/>
              <a:t>Усиление  воспитательной составляющей </a:t>
            </a:r>
            <a:r>
              <a:rPr lang="ru-RU" sz="1600" dirty="0"/>
              <a:t>в содержании дополнительных общеобразовательных программ и </a:t>
            </a:r>
            <a:r>
              <a:rPr lang="ru-RU" sz="1600" dirty="0" smtClean="0"/>
              <a:t>организация  воспитательного процесса </a:t>
            </a:r>
            <a:r>
              <a:rPr lang="ru-RU" sz="1600" dirty="0"/>
              <a:t>на основе социокультурных, духовно- нравственных ценностей российского общества и государства для формирования у детей и молодежи общероссийской гражданской идентичности, патриотизма и гражданской ответственности</a:t>
            </a:r>
            <a:r>
              <a:rPr lang="ru-RU" sz="1600" dirty="0" smtClean="0"/>
              <a:t>;</a:t>
            </a:r>
          </a:p>
          <a:p>
            <a:r>
              <a:rPr lang="ru-RU" sz="1600" dirty="0" smtClean="0"/>
              <a:t>Создание условий  </a:t>
            </a:r>
            <a:r>
              <a:rPr lang="ru-RU" sz="1600" dirty="0"/>
              <a:t>для социокультурной реабилитации детей- инвалидов, расширить </a:t>
            </a:r>
            <a:r>
              <a:rPr lang="ru-RU" sz="1600" dirty="0" smtClean="0"/>
              <a:t>возможности для освоения детьми с ОВЗ ДОП</a:t>
            </a:r>
          </a:p>
          <a:p>
            <a:r>
              <a:rPr lang="ru-RU" sz="1600" dirty="0" smtClean="0"/>
              <a:t>Обновление содержания </a:t>
            </a:r>
            <a:r>
              <a:rPr lang="ru-RU" sz="1600" dirty="0"/>
              <a:t>и технологий дополнительного образования по приоритетным направлениям, в том </a:t>
            </a:r>
            <a:r>
              <a:rPr lang="ru-RU" sz="1600" dirty="0" smtClean="0"/>
              <a:t>числе создание  </a:t>
            </a:r>
            <a:r>
              <a:rPr lang="ru-RU" sz="1600" dirty="0"/>
              <a:t>каникулярных </a:t>
            </a:r>
            <a:r>
              <a:rPr lang="ru-RU" sz="1600" dirty="0" err="1"/>
              <a:t>профориентационных</a:t>
            </a:r>
            <a:r>
              <a:rPr lang="ru-RU" sz="1600" dirty="0"/>
              <a:t> </a:t>
            </a:r>
            <a:r>
              <a:rPr lang="ru-RU" sz="1600" dirty="0" smtClean="0"/>
              <a:t>школ; </a:t>
            </a:r>
          </a:p>
          <a:p>
            <a:r>
              <a:rPr lang="ru-RU" sz="1600" dirty="0" smtClean="0"/>
              <a:t>создание условий </a:t>
            </a:r>
            <a:r>
              <a:rPr lang="ru-RU" sz="1600" dirty="0"/>
              <a:t>по регулярному проведению экскурсий для детей, дополнить списки туристских маршрутов, </a:t>
            </a:r>
            <a:r>
              <a:rPr lang="ru-RU" sz="1600" dirty="0" smtClean="0"/>
              <a:t>создание  института наставничества.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068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3" r="72893"/>
          <a:stretch/>
        </p:blipFill>
        <p:spPr bwMode="auto">
          <a:xfrm>
            <a:off x="-1" y="0"/>
            <a:ext cx="17825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404664"/>
            <a:ext cx="22640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</a:rPr>
              <a:t>Целевые показатели</a:t>
            </a:r>
            <a:endParaRPr lang="ru-RU" dirty="0"/>
          </a:p>
        </p:txBody>
      </p:sp>
      <p:sp>
        <p:nvSpPr>
          <p:cNvPr id="5" name="Блок-схема: объединение 4"/>
          <p:cNvSpPr/>
          <p:nvPr/>
        </p:nvSpPr>
        <p:spPr>
          <a:xfrm rot="2910731">
            <a:off x="7768960" y="194416"/>
            <a:ext cx="874213" cy="1431560"/>
          </a:xfrm>
          <a:prstGeom prst="flowChartMerge">
            <a:avLst/>
          </a:prstGeom>
          <a:solidFill>
            <a:schemeClr val="accent2">
              <a:lumMod val="40000"/>
              <a:lumOff val="60000"/>
            </a:schemeClr>
          </a:solidFill>
          <a:ln w="31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939002"/>
            <a:ext cx="57606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Доля детей в возрасте от 5 до 18 лет, охваченных  </a:t>
            </a:r>
            <a:r>
              <a:rPr lang="ru-RU" dirty="0" smtClean="0"/>
              <a:t>ДО - </a:t>
            </a:r>
            <a:r>
              <a:rPr lang="ru-RU" dirty="0" smtClean="0">
                <a:solidFill>
                  <a:srgbClr val="FF0000"/>
                </a:solidFill>
              </a:rPr>
              <a:t>76 %;</a:t>
            </a:r>
          </a:p>
          <a:p>
            <a:r>
              <a:rPr lang="ru-RU" dirty="0"/>
              <a:t>Доля детей, которые обеспечены сертификатами </a:t>
            </a:r>
            <a:r>
              <a:rPr lang="ru-RU" dirty="0" smtClean="0"/>
              <a:t>ПФДОД – </a:t>
            </a:r>
            <a:r>
              <a:rPr lang="ru-RU" dirty="0" smtClean="0">
                <a:solidFill>
                  <a:srgbClr val="FF0000"/>
                </a:solidFill>
              </a:rPr>
              <a:t>25%</a:t>
            </a:r>
            <a:r>
              <a:rPr lang="ru-RU" dirty="0" smtClean="0"/>
              <a:t>;</a:t>
            </a:r>
          </a:p>
          <a:p>
            <a:r>
              <a:rPr lang="ru-RU" dirty="0"/>
              <a:t>Охват детей деятельностью региональных центров выявления, поддержки и развития способностей и талантов у детей 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7,9%;</a:t>
            </a:r>
          </a:p>
          <a:p>
            <a:r>
              <a:rPr lang="ru-RU" dirty="0"/>
              <a:t>Доля организаций негосударственного сектора, реализующих </a:t>
            </a:r>
            <a:r>
              <a:rPr lang="ru-RU" dirty="0" smtClean="0"/>
              <a:t> ДОП – </a:t>
            </a:r>
            <a:r>
              <a:rPr lang="ru-RU" dirty="0" smtClean="0">
                <a:solidFill>
                  <a:srgbClr val="FF0000"/>
                </a:solidFill>
              </a:rPr>
              <a:t>4,9%</a:t>
            </a:r>
          </a:p>
          <a:p>
            <a:r>
              <a:rPr lang="ru-RU" dirty="0"/>
              <a:t>Поддержана реализация лучших практик по обновлению содержания и </a:t>
            </a:r>
            <a:r>
              <a:rPr lang="ru-RU" dirty="0" smtClean="0"/>
              <a:t>технологий  - </a:t>
            </a:r>
            <a:r>
              <a:rPr lang="ru-RU" dirty="0" smtClean="0">
                <a:solidFill>
                  <a:srgbClr val="FF0000"/>
                </a:solidFill>
              </a:rPr>
              <a:t>15 </a:t>
            </a:r>
            <a:r>
              <a:rPr lang="ru-RU" dirty="0" err="1" smtClean="0">
                <a:solidFill>
                  <a:srgbClr val="FF0000"/>
                </a:solidFill>
              </a:rPr>
              <a:t>тыс.чел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dirty="0"/>
              <a:t>Доля детей в возрасте от 5 до 18 лет с ограниченными возможностями здоровья и детей-инвалидов, осваивающих </a:t>
            </a:r>
            <a:r>
              <a:rPr lang="ru-RU" dirty="0" smtClean="0"/>
              <a:t> ДОП – </a:t>
            </a:r>
            <a:r>
              <a:rPr lang="ru-RU" dirty="0" smtClean="0">
                <a:solidFill>
                  <a:srgbClr val="FF0000"/>
                </a:solidFill>
              </a:rPr>
              <a:t>2,9%</a:t>
            </a:r>
          </a:p>
          <a:p>
            <a:r>
              <a:rPr lang="ru-RU" dirty="0"/>
              <a:t>Организована подготовка педагогов дополнительного </a:t>
            </a:r>
            <a:r>
              <a:rPr lang="ru-RU" dirty="0" smtClean="0"/>
              <a:t>образования – </a:t>
            </a:r>
            <a:r>
              <a:rPr lang="ru-RU" dirty="0" smtClean="0">
                <a:solidFill>
                  <a:srgbClr val="FF0000"/>
                </a:solidFill>
              </a:rPr>
              <a:t>45 </a:t>
            </a:r>
            <a:r>
              <a:rPr lang="ru-RU" dirty="0" err="1" smtClean="0">
                <a:solidFill>
                  <a:srgbClr val="FF0000"/>
                </a:solidFill>
              </a:rPr>
              <a:t>тыс</a:t>
            </a:r>
            <a:r>
              <a:rPr lang="ru-RU" dirty="0" smtClean="0">
                <a:solidFill>
                  <a:srgbClr val="FF0000"/>
                </a:solidFill>
              </a:rPr>
              <a:t> чел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912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3" r="72893"/>
          <a:stretch/>
        </p:blipFill>
        <p:spPr bwMode="auto">
          <a:xfrm>
            <a:off x="-1" y="0"/>
            <a:ext cx="17825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5736" y="169462"/>
            <a:ext cx="6317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/>
              <a:t>ПОЛЕЗНЫЕ ССЫЛКИ</a:t>
            </a:r>
          </a:p>
          <a:p>
            <a:pPr lvl="0" algn="ctr"/>
            <a:endParaRPr lang="ru-RU" b="1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782534" y="493418"/>
            <a:ext cx="71099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Единый портал Дополнительного образования</a:t>
            </a:r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dop.edu.ru/directions/science</a:t>
            </a:r>
            <a:endParaRPr lang="ru-RU" dirty="0" smtClean="0"/>
          </a:p>
          <a:p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1772373" y="1128311"/>
            <a:ext cx="67631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Федеральный Закон от 29 декабря 2012 г.  №273 -ФЗ «Об образовании в Российской Федерации</a:t>
            </a:r>
            <a:r>
              <a:rPr lang="ru-RU" dirty="0" smtClean="0"/>
              <a:t>»</a:t>
            </a:r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docs.cntd.ru/document/902389617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50491" y="2204864"/>
            <a:ext cx="67631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Приказ Министерства просвещения РФ от 9 ноября 2018 г. N </a:t>
            </a:r>
            <a:r>
              <a:rPr lang="ru-RU" dirty="0" smtClean="0"/>
              <a:t>196</a:t>
            </a:r>
          </a:p>
          <a:p>
            <a:r>
              <a:rPr lang="en-US" dirty="0">
                <a:hlinkClick r:id="rId5"/>
              </a:rPr>
              <a:t>https://base.garant.ru/72116730</a:t>
            </a:r>
            <a:r>
              <a:rPr lang="en-US" dirty="0" smtClean="0">
                <a:hlinkClick r:id="rId5"/>
              </a:rPr>
              <a:t>/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82534" y="2982936"/>
            <a:ext cx="70756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Распоряжение Правительства РФ от 31 марта 2022 г. N 678-р Об утверждении Концепции развития дополнительного образования детей до 2030 г. и плана мероприятий по ее реализации</a:t>
            </a:r>
          </a:p>
          <a:p>
            <a:r>
              <a:rPr lang="en-US" dirty="0" smtClean="0">
                <a:hlinkClick r:id="rId6"/>
              </a:rPr>
              <a:t>https</a:t>
            </a:r>
            <a:r>
              <a:rPr lang="en-US" dirty="0">
                <a:hlinkClick r:id="rId6"/>
              </a:rPr>
              <a:t>://www.garant.ru/products/ipo/prime/doc/403709682</a:t>
            </a:r>
            <a:r>
              <a:rPr lang="en-US" dirty="0" smtClean="0">
                <a:hlinkClick r:id="rId6"/>
              </a:rPr>
              <a:t>/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347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3" r="72893"/>
          <a:stretch/>
        </p:blipFill>
        <p:spPr bwMode="auto">
          <a:xfrm>
            <a:off x="-1" y="0"/>
            <a:ext cx="17825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5736" y="169462"/>
            <a:ext cx="6317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/>
              <a:t>КОНЦЕПЦИЯ РАЗВИТИЯ ДОПОЛНИТЕЛЬНОГО ОБРАЗОВАНИЯ ДЕТЕЙ ДО 2030 ГОДА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76056" y="1780797"/>
            <a:ext cx="3693664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/>
              <a:t>Перечень поручений Президента Российской Федерации от 1 декабря 2021 г. № Пр-2254</a:t>
            </a:r>
            <a:endParaRPr lang="ru-RU" dirty="0" smtClean="0"/>
          </a:p>
          <a:p>
            <a:r>
              <a:rPr lang="ru-RU" i="1" dirty="0" smtClean="0"/>
              <a:t>Разработать и утвердить Концепцию развития дополнительного образования детей до 2030 года и план мероприятий по ее реализации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116" y="2934959"/>
            <a:ext cx="2538462" cy="36160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480299" y="42813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/>
              <a:t> </a:t>
            </a:r>
            <a:r>
              <a:rPr lang="ru-RU" b="1" dirty="0" smtClean="0"/>
              <a:t>утверждены </a:t>
            </a:r>
            <a:r>
              <a:rPr lang="ru-RU" b="1" dirty="0"/>
              <a:t>распоряжением правительства Российской Федерации от 31 марта 2022 г. № 678-р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24116" y="815793"/>
            <a:ext cx="2863908" cy="16004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/>
              <a:t>1 июня 2021 года</a:t>
            </a:r>
          </a:p>
          <a:p>
            <a:r>
              <a:rPr lang="ru-RU" sz="1400" dirty="0"/>
              <a:t>Заседание Совета</a:t>
            </a:r>
          </a:p>
          <a:p>
            <a:r>
              <a:rPr lang="ru-RU" sz="1400" dirty="0"/>
              <a:t>при Президенте Российской Федерации</a:t>
            </a:r>
          </a:p>
          <a:p>
            <a:r>
              <a:rPr lang="ru-RU" sz="1400" dirty="0"/>
              <a:t>по реализации государственной</a:t>
            </a:r>
          </a:p>
          <a:p>
            <a:r>
              <a:rPr lang="ru-RU" sz="1400" dirty="0"/>
              <a:t>политики в сфере защиты семьи и детей</a:t>
            </a:r>
          </a:p>
        </p:txBody>
      </p:sp>
      <p:sp>
        <p:nvSpPr>
          <p:cNvPr id="16" name="Стрелка углом 15"/>
          <p:cNvSpPr/>
          <p:nvPr/>
        </p:nvSpPr>
        <p:spPr>
          <a:xfrm rot="5400000">
            <a:off x="4961408" y="1006281"/>
            <a:ext cx="736448" cy="659787"/>
          </a:xfrm>
          <a:prstGeom prst="bentArrow">
            <a:avLst>
              <a:gd name="adj1" fmla="val 25000"/>
              <a:gd name="adj2" fmla="val 23632"/>
              <a:gd name="adj3" fmla="val 25000"/>
              <a:gd name="adj4" fmla="val 43750"/>
            </a:avLst>
          </a:prstGeom>
          <a:solidFill>
            <a:schemeClr val="accent5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88024" y="5350643"/>
            <a:ext cx="41993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Концепция и </a:t>
            </a:r>
            <a:endParaRPr lang="ru-RU" dirty="0"/>
          </a:p>
          <a:p>
            <a:pPr algn="ctr"/>
            <a:r>
              <a:rPr lang="ru-RU" dirty="0"/>
              <a:t>План мероприятий по реализации Концепции развития дополнительного образования детей до 2030 года.</a:t>
            </a:r>
          </a:p>
        </p:txBody>
      </p:sp>
    </p:spTree>
    <p:extLst>
      <p:ext uri="{BB962C8B-B14F-4D97-AF65-F5344CB8AC3E}">
        <p14:creationId xmlns:p14="http://schemas.microsoft.com/office/powerpoint/2010/main" val="125982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378768" y="251048"/>
            <a:ext cx="7886700" cy="102731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/>
              <a:t>Определите своё местоположение в 4 секторах рефлексивной мишени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                      Рефлексивная мишень</a:t>
            </a:r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endParaRPr lang="ru-RU" dirty="0"/>
          </a:p>
        </p:txBody>
      </p:sp>
      <p:pic>
        <p:nvPicPr>
          <p:cNvPr id="3" name="Picture 3" descr="F:\img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5" t="12146" r="6675" b="-561"/>
          <a:stretch/>
        </p:blipFill>
        <p:spPr bwMode="auto">
          <a:xfrm>
            <a:off x="2195736" y="2276872"/>
            <a:ext cx="4602278" cy="348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12" y="2276872"/>
            <a:ext cx="1927225" cy="101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020272" y="2492896"/>
            <a:ext cx="18774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Book Antiqua" panose="02040602050305030304" pitchFamily="18" charset="0"/>
              </a:rPr>
              <a:t>Смогу</a:t>
            </a:r>
          </a:p>
          <a:p>
            <a:r>
              <a:rPr lang="ru-RU" sz="2400" dirty="0" smtClean="0">
                <a:latin typeface="Book Antiqua" panose="02040602050305030304" pitchFamily="18" charset="0"/>
              </a:rPr>
              <a:t> применить</a:t>
            </a:r>
            <a:endParaRPr lang="ru-RU" sz="2400" dirty="0">
              <a:latin typeface="Book Antiqua" panose="0204060205030503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1043" y="4590255"/>
            <a:ext cx="18421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Book Antiqua" panose="02040602050305030304" pitchFamily="18" charset="0"/>
              </a:rPr>
              <a:t>Появились </a:t>
            </a:r>
          </a:p>
          <a:p>
            <a:pPr algn="ctr"/>
            <a:r>
              <a:rPr lang="ru-RU" sz="2400" dirty="0" smtClean="0">
                <a:latin typeface="Book Antiqua" panose="02040602050305030304" pitchFamily="18" charset="0"/>
              </a:rPr>
              <a:t>вопросы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49913" y="4590256"/>
            <a:ext cx="20377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Book Antiqua" panose="02040602050305030304" pitchFamily="18" charset="0"/>
              </a:rPr>
              <a:t>Узнал что-то</a:t>
            </a:r>
          </a:p>
          <a:p>
            <a:pPr algn="ctr"/>
            <a:r>
              <a:rPr lang="ru-RU" sz="2400" dirty="0" smtClean="0">
                <a:latin typeface="Book Antiqua" panose="02040602050305030304" pitchFamily="18" charset="0"/>
              </a:rPr>
              <a:t>новое</a:t>
            </a:r>
            <a:endParaRPr lang="ru-RU" sz="2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15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0"/>
            <a:ext cx="5432425" cy="119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628800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8 - 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</a:t>
            </a: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9 до 12 -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созерцатель</a:t>
            </a: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13 до 16 -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оптимист</a:t>
            </a: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17 до 20 -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идеалист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F:\c65ffb1e93c1ac28c568cbd0aa96c63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813" y="4365104"/>
            <a:ext cx="521776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98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3" r="72893"/>
          <a:stretch/>
        </p:blipFill>
        <p:spPr bwMode="auto">
          <a:xfrm>
            <a:off x="-1" y="0"/>
            <a:ext cx="2195737" cy="8447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5736" y="169462"/>
            <a:ext cx="63178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/>
              <a:t>КОНЦЕПЦИЯ РАЗВИТИЯ ДОПОЛНИТЕЛЬНОГО ОБРАЗОВАНИЯ ДЕТЕЙ ДО 2030 ГОДА</a:t>
            </a:r>
          </a:p>
          <a:p>
            <a:pPr lvl="0" algn="ctr"/>
            <a:r>
              <a:rPr lang="ru-RU" dirty="0" smtClean="0"/>
              <a:t> </a:t>
            </a:r>
            <a:r>
              <a:rPr lang="ru-RU" b="1" dirty="0"/>
              <a:t>утверждена распоряжением правительства Российской Федерации от 31 марта 2022 г. № 678-р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1631016"/>
            <a:ext cx="66967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</a:rPr>
              <a:t>Направлена на определение приоритетных целей, задач, направлений и механизмов развития дополнительного образования детей в Российской Федерации до 2030 года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51720" y="5733256"/>
            <a:ext cx="6965930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Концепция – это замысел</a:t>
            </a:r>
            <a:r>
              <a:rPr lang="ru-RU" dirty="0"/>
              <a:t>, теоретическое построение; то или </a:t>
            </a:r>
            <a:r>
              <a:rPr lang="ru-RU" dirty="0" smtClean="0"/>
              <a:t>иное понимание</a:t>
            </a:r>
            <a:r>
              <a:rPr lang="ru-RU" dirty="0"/>
              <a:t> чего-нибудь. </a:t>
            </a:r>
            <a:endParaRPr lang="ru-RU" dirty="0" smtClean="0"/>
          </a:p>
          <a:p>
            <a:pPr algn="r"/>
            <a:r>
              <a:rPr lang="ru-RU" dirty="0" smtClean="0"/>
              <a:t>Толковый словарь </a:t>
            </a:r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814286716"/>
              </p:ext>
            </p:extLst>
          </p:nvPr>
        </p:nvGraphicFramePr>
        <p:xfrm>
          <a:off x="2915816" y="2720215"/>
          <a:ext cx="5237738" cy="2814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Солнце 8"/>
          <p:cNvSpPr/>
          <p:nvPr/>
        </p:nvSpPr>
        <p:spPr>
          <a:xfrm>
            <a:off x="3743997" y="3429000"/>
            <a:ext cx="1368152" cy="1296144"/>
          </a:xfrm>
          <a:prstGeom prst="su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ДО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39614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3" r="72893"/>
          <a:stretch/>
        </p:blipFill>
        <p:spPr bwMode="auto">
          <a:xfrm>
            <a:off x="-1" y="0"/>
            <a:ext cx="17825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82534" y="878617"/>
            <a:ext cx="736146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2400" dirty="0" smtClean="0"/>
              <a:t>Конституция РФ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400" dirty="0" smtClean="0"/>
              <a:t>Федеральный </a:t>
            </a:r>
            <a:r>
              <a:rPr lang="ru-RU" sz="2400" dirty="0"/>
              <a:t>закон от 29.12.2012г. № 273-ФЗ «Об образовании в Российской Федерации»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400" dirty="0" smtClean="0"/>
              <a:t>Указ </a:t>
            </a:r>
            <a:r>
              <a:rPr lang="ru-RU" sz="2400" dirty="0"/>
              <a:t>Президента Российской Федерации от 21.07. 2020 года № 474 «О национальных целях развития Российской Федерации на период до 2030 года</a:t>
            </a:r>
            <a:r>
              <a:rPr lang="ru-RU" sz="2400" dirty="0" smtClean="0"/>
              <a:t>»</a:t>
            </a:r>
            <a:endParaRPr lang="ru-RU" sz="2400" dirty="0"/>
          </a:p>
          <a:p>
            <a:pPr marL="342900" lvl="0" indent="-342900">
              <a:buFont typeface="+mj-lt"/>
              <a:buAutoNum type="arabicPeriod"/>
            </a:pPr>
            <a:r>
              <a:rPr lang="ru-RU" sz="2400" dirty="0"/>
              <a:t>Национальный проект «Образование» </a:t>
            </a:r>
            <a:r>
              <a:rPr lang="ru-RU" sz="2400" dirty="0" smtClean="0"/>
              <a:t> и «Культура»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400" dirty="0" smtClean="0"/>
              <a:t>Стратегии: государственной политики, научно-технического развития, государственной культурной политики, развития туризма, физической культуры и спорта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400" dirty="0" smtClean="0"/>
              <a:t>Государственная программа РФ «Развитие образования»</a:t>
            </a:r>
          </a:p>
          <a:p>
            <a:pPr marL="342900" lvl="0" indent="-342900">
              <a:buFont typeface="+mj-lt"/>
              <a:buAutoNum type="arabicPeriod"/>
            </a:pPr>
            <a:endParaRPr lang="ru-RU" sz="2400" dirty="0"/>
          </a:p>
          <a:p>
            <a:r>
              <a:rPr lang="ru-RU" sz="2400" b="1" dirty="0"/>
              <a:t> 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108584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Общие положения</a:t>
            </a:r>
            <a:endParaRPr lang="ru-RU" dirty="0"/>
          </a:p>
        </p:txBody>
      </p:sp>
      <p:sp>
        <p:nvSpPr>
          <p:cNvPr id="5" name="Блок-схема: объединение 4"/>
          <p:cNvSpPr/>
          <p:nvPr/>
        </p:nvSpPr>
        <p:spPr>
          <a:xfrm rot="2910731">
            <a:off x="7762183" y="99025"/>
            <a:ext cx="909438" cy="1431560"/>
          </a:xfrm>
          <a:prstGeom prst="flowChartMerge">
            <a:avLst/>
          </a:prstGeom>
          <a:solidFill>
            <a:schemeClr val="bg2">
              <a:lumMod val="7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62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3" r="72893"/>
          <a:stretch/>
        </p:blipFill>
        <p:spPr bwMode="auto">
          <a:xfrm>
            <a:off x="-1" y="0"/>
            <a:ext cx="17825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95736" y="2606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ПРОБЛЕМЫ</a:t>
            </a:r>
            <a:r>
              <a:rPr lang="ru-RU" b="1" dirty="0"/>
              <a:t> </a:t>
            </a:r>
            <a:r>
              <a:rPr lang="ru-RU" b="1" dirty="0" smtClean="0"/>
              <a:t>ДОПОЛНИТЕЛЬНОГО ОБРАЗОВАНИЯ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82534" y="1268760"/>
            <a:ext cx="712447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эффективность межведомственного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межуровневого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при формировании региональных систем развития ДОД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сети организаций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Неразвитость механизмов учета индивидуальных возможностей и потребностей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темпа обновления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 технической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базы, содержания и методов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дополнительного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детей темпам развития науки, техники, культуры, спорта,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экономики, технологий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социальной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кадровое обеспечение системы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Ограниченная доступность инфраструктуры ДОД для различных категорий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Неэффективное использование потенциала ДОД в формировании у обучающихся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компетентностей эмоционального, физического, интеллектуального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Недостаточный вклад ДОД в профилактику и преодоление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школьной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неуспешности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9" name="Блок-схема: объединение 8"/>
          <p:cNvSpPr/>
          <p:nvPr/>
        </p:nvSpPr>
        <p:spPr>
          <a:xfrm rot="2910731">
            <a:off x="7800759" y="123846"/>
            <a:ext cx="685800" cy="1431560"/>
          </a:xfrm>
          <a:prstGeom prst="flowChartMerge">
            <a:avLst/>
          </a:prstGeom>
          <a:solidFill>
            <a:srgbClr val="FF0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12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3" r="72893"/>
          <a:stretch/>
        </p:blipFill>
        <p:spPr bwMode="auto">
          <a:xfrm>
            <a:off x="-1" y="0"/>
            <a:ext cx="17825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Блок-схема: объединение 2"/>
          <p:cNvSpPr/>
          <p:nvPr/>
        </p:nvSpPr>
        <p:spPr>
          <a:xfrm rot="2910731">
            <a:off x="7760909" y="212282"/>
            <a:ext cx="921915" cy="1431560"/>
          </a:xfrm>
          <a:prstGeom prst="flowChartMerge">
            <a:avLst/>
          </a:prstGeom>
          <a:solidFill>
            <a:srgbClr val="FFDA65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82534" y="593427"/>
            <a:ext cx="6246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Создание условий </a:t>
            </a:r>
            <a:r>
              <a:rPr lang="ru-RU" dirty="0" smtClean="0"/>
              <a:t>для самореализации </a:t>
            </a:r>
            <a:r>
              <a:rPr lang="ru-RU" dirty="0"/>
              <a:t>и развития</a:t>
            </a:r>
          </a:p>
          <a:p>
            <a:r>
              <a:rPr lang="ru-RU" dirty="0"/>
              <a:t>талантов </a:t>
            </a:r>
            <a:r>
              <a:rPr lang="ru-RU" dirty="0" smtClean="0"/>
              <a:t>детей. и воспитание</a:t>
            </a:r>
            <a:r>
              <a:rPr lang="ru-RU" dirty="0"/>
              <a:t> </a:t>
            </a:r>
            <a:r>
              <a:rPr lang="ru-RU" dirty="0" smtClean="0"/>
              <a:t>высоконравственной</a:t>
            </a:r>
            <a:r>
              <a:rPr lang="ru-RU" dirty="0"/>
              <a:t>,</a:t>
            </a:r>
          </a:p>
          <a:p>
            <a:r>
              <a:rPr lang="ru-RU" dirty="0"/>
              <a:t>гармонично развитой </a:t>
            </a:r>
            <a:r>
              <a:rPr lang="ru-RU" dirty="0" smtClean="0"/>
              <a:t>и социально </a:t>
            </a:r>
            <a:r>
              <a:rPr lang="ru-RU" dirty="0"/>
              <a:t>ответственной</a:t>
            </a:r>
          </a:p>
          <a:p>
            <a:r>
              <a:rPr lang="ru-RU" dirty="0"/>
              <a:t>личности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831590" y="223410"/>
            <a:ext cx="720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Цель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31591" y="2492896"/>
            <a:ext cx="731240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Увеличение охвата детей </a:t>
            </a:r>
            <a:r>
              <a:rPr lang="ru-RU" sz="1600" dirty="0" smtClean="0"/>
              <a:t>качественным и </a:t>
            </a:r>
            <a:r>
              <a:rPr lang="ru-RU" sz="1600" dirty="0"/>
              <a:t>востребованным дополнительным</a:t>
            </a:r>
          </a:p>
          <a:p>
            <a:r>
              <a:rPr lang="ru-RU" sz="1600" dirty="0"/>
              <a:t>образованием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Создание условий для </a:t>
            </a:r>
            <a:r>
              <a:rPr lang="ru-RU" sz="1600" dirty="0" smtClean="0"/>
              <a:t>доступного дополнительного </a:t>
            </a:r>
            <a:r>
              <a:rPr lang="ru-RU" sz="1600" dirty="0"/>
              <a:t>образования детей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Обновление </a:t>
            </a:r>
            <a:r>
              <a:rPr lang="ru-RU" sz="1600" dirty="0" smtClean="0"/>
              <a:t>материально-технической </a:t>
            </a:r>
            <a:r>
              <a:rPr lang="ru-RU" sz="1600" dirty="0"/>
              <a:t>базы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/>
              <a:t>Внедрение </a:t>
            </a:r>
            <a:r>
              <a:rPr lang="ru-RU" sz="1600" dirty="0"/>
              <a:t>целевой </a:t>
            </a:r>
            <a:r>
              <a:rPr lang="ru-RU" sz="1600" dirty="0" smtClean="0"/>
              <a:t>модели развития </a:t>
            </a:r>
            <a:r>
              <a:rPr lang="ru-RU" sz="1600" dirty="0"/>
              <a:t>региональных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дополнительного образования детей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Обновление содержания и методов обучения </a:t>
            </a:r>
            <a:r>
              <a:rPr lang="ru-RU" sz="1600" dirty="0" smtClean="0"/>
              <a:t>в системе </a:t>
            </a:r>
            <a:r>
              <a:rPr lang="ru-RU" sz="1600" dirty="0"/>
              <a:t>дополнительного образования детей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Обеспечение участия </a:t>
            </a:r>
            <a:r>
              <a:rPr lang="ru-RU" sz="1600" dirty="0" smtClean="0"/>
              <a:t>организаций негосударственного </a:t>
            </a:r>
            <a:r>
              <a:rPr lang="ru-RU" sz="1600" dirty="0"/>
              <a:t>сектора в реализации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дополнительных общеобразовательных программ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Создание условий для интеграции ресурсов </a:t>
            </a:r>
            <a:r>
              <a:rPr lang="ru-RU" sz="1600" dirty="0" smtClean="0"/>
              <a:t>общего и </a:t>
            </a:r>
            <a:r>
              <a:rPr lang="ru-RU" sz="1600" dirty="0"/>
              <a:t>дополнительного образования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Создание условий для </a:t>
            </a:r>
            <a:r>
              <a:rPr lang="ru-RU" sz="1600" dirty="0" smtClean="0"/>
              <a:t>социально-культурной реабилитации </a:t>
            </a:r>
            <a:r>
              <a:rPr lang="ru-RU" sz="1600" dirty="0"/>
              <a:t>детей инвалидов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Подготовка педагогических кадров для </a:t>
            </a:r>
            <a:r>
              <a:rPr lang="ru-RU" sz="1600" dirty="0" smtClean="0"/>
              <a:t>системы дополнительного </a:t>
            </a:r>
            <a:r>
              <a:rPr lang="ru-RU" sz="1600" dirty="0"/>
              <a:t>образования детей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Меры социальной поддержки лучшим педагогам</a:t>
            </a:r>
          </a:p>
        </p:txBody>
      </p:sp>
    </p:spTree>
    <p:extLst>
      <p:ext uri="{BB962C8B-B14F-4D97-AF65-F5344CB8AC3E}">
        <p14:creationId xmlns:p14="http://schemas.microsoft.com/office/powerpoint/2010/main" val="295383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3" r="72893"/>
          <a:stretch/>
        </p:blipFill>
        <p:spPr bwMode="auto">
          <a:xfrm>
            <a:off x="-1" y="0"/>
            <a:ext cx="17825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45893" y="1268759"/>
            <a:ext cx="54543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002060"/>
                </a:solidFill>
              </a:rPr>
              <a:t>Доступность</a:t>
            </a:r>
            <a:endParaRPr lang="ru-RU" sz="24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dirty="0" err="1">
                <a:solidFill>
                  <a:srgbClr val="002060"/>
                </a:solidFill>
              </a:rPr>
              <a:t>Инклюзивность</a:t>
            </a:r>
            <a:endParaRPr lang="ru-RU" sz="24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002060"/>
                </a:solidFill>
              </a:rPr>
              <a:t>Вариативность</a:t>
            </a:r>
          </a:p>
          <a:p>
            <a:pPr>
              <a:lnSpc>
                <a:spcPct val="150000"/>
              </a:lnSpc>
            </a:pPr>
            <a:r>
              <a:rPr lang="ru-RU" sz="2400" dirty="0" err="1" smtClean="0">
                <a:solidFill>
                  <a:srgbClr val="002060"/>
                </a:solidFill>
              </a:rPr>
              <a:t>Клиентоцентричность</a:t>
            </a:r>
            <a:endParaRPr lang="ru-RU" sz="2400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002060"/>
                </a:solidFill>
              </a:rPr>
              <a:t>Преемственность</a:t>
            </a:r>
            <a:endParaRPr lang="ru-RU" sz="24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2060"/>
                </a:solidFill>
              </a:rPr>
              <a:t>Открытость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2060"/>
                </a:solidFill>
              </a:rPr>
              <a:t>Практико-ориентированность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2060"/>
                </a:solidFill>
              </a:rPr>
              <a:t>Ориентация на быт народов и этносов</a:t>
            </a:r>
          </a:p>
        </p:txBody>
      </p:sp>
      <p:sp>
        <p:nvSpPr>
          <p:cNvPr id="6" name="Блок-схема: объединение 5"/>
          <p:cNvSpPr/>
          <p:nvPr/>
        </p:nvSpPr>
        <p:spPr>
          <a:xfrm rot="2910731">
            <a:off x="7760910" y="212282"/>
            <a:ext cx="921914" cy="1431560"/>
          </a:xfrm>
          <a:prstGeom prst="flowChartMerge">
            <a:avLst/>
          </a:prstGeom>
          <a:solidFill>
            <a:schemeClr val="accent4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82534" y="193295"/>
            <a:ext cx="55977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Принципы государственной политики в</a:t>
            </a:r>
          </a:p>
          <a:p>
            <a:r>
              <a:rPr lang="ru-RU" sz="2400" dirty="0"/>
              <a:t>системе дополнительного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88969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3" r="72893"/>
          <a:stretch/>
        </p:blipFill>
        <p:spPr bwMode="auto">
          <a:xfrm>
            <a:off x="-1" y="0"/>
            <a:ext cx="17825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2941" y="1217930"/>
            <a:ext cx="727322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Художественная направленность</a:t>
            </a:r>
            <a:r>
              <a:rPr lang="ru-RU" dirty="0">
                <a:solidFill>
                  <a:schemeClr val="tx2"/>
                </a:solidFill>
              </a:rPr>
              <a:t>: </a:t>
            </a:r>
            <a:endParaRPr lang="ru-RU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содействовать </a:t>
            </a:r>
            <a:r>
              <a:rPr lang="ru-RU" dirty="0"/>
              <a:t>эстетическому, нравственному, патриотическому, этнокультурному воспитанию детей путем приобщения к искусству, народному творчеству, художественным ремеслам и промыслам, а также сохранению культурного наследия народов Российской Федерации;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создать условия для вовлечения детей в художественную деятельность по разным видам искусства и жанрам художественного творчества при сохранении традиций классического искусства;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обеспечить обновление содержания программ художественной направленности и развитие инфраструктуры дополнительного образования в том числе с применением цифровых технологий, современных средств коммуникации, оборудования, художественных материалов.</a:t>
            </a:r>
          </a:p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2941" y="361354"/>
            <a:ext cx="58138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Приоритеты обновления содержания и технологий по</a:t>
            </a:r>
          </a:p>
          <a:p>
            <a:r>
              <a:rPr lang="ru-RU" dirty="0"/>
              <a:t>направленностям дополнительного образования </a:t>
            </a:r>
            <a:r>
              <a:rPr lang="ru-RU" dirty="0" smtClean="0"/>
              <a:t>детей</a:t>
            </a:r>
            <a:endParaRPr lang="ru-RU" dirty="0"/>
          </a:p>
        </p:txBody>
      </p:sp>
      <p:sp>
        <p:nvSpPr>
          <p:cNvPr id="6" name="Блок-схема: объединение 5"/>
          <p:cNvSpPr/>
          <p:nvPr/>
        </p:nvSpPr>
        <p:spPr>
          <a:xfrm rot="2910731">
            <a:off x="7759285" y="215888"/>
            <a:ext cx="931541" cy="1431560"/>
          </a:xfrm>
          <a:prstGeom prst="flowChartMerge">
            <a:avLst/>
          </a:prstGeom>
          <a:solidFill>
            <a:srgbClr val="92D05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17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3" r="72893"/>
          <a:stretch/>
        </p:blipFill>
        <p:spPr bwMode="auto">
          <a:xfrm>
            <a:off x="-1" y="0"/>
            <a:ext cx="17825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25801" y="169462"/>
            <a:ext cx="63178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/>
              <a:t>Приоритеты обновления содержания и технологий по</a:t>
            </a:r>
          </a:p>
          <a:p>
            <a:pPr lvl="0" algn="ctr"/>
            <a:r>
              <a:rPr lang="ru-RU" b="1" dirty="0"/>
              <a:t>направленностям дополнительного образования детей</a:t>
            </a:r>
          </a:p>
          <a:p>
            <a:pPr lvl="0" algn="ctr"/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12087" y="1369791"/>
            <a:ext cx="736146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Социально-гуманитарная направленность</a:t>
            </a:r>
            <a:r>
              <a:rPr lang="ru-RU" dirty="0">
                <a:solidFill>
                  <a:schemeClr val="tx2"/>
                </a:solidFill>
              </a:rPr>
              <a:t>: 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/>
              <a:t>• вовлечения </a:t>
            </a:r>
            <a:r>
              <a:rPr lang="ru-RU" dirty="0"/>
              <a:t>детей в практику глобального, регионального и локального развития общества</a:t>
            </a:r>
            <a:r>
              <a:rPr lang="ru-RU" dirty="0" smtClean="0"/>
              <a:t>,;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развития </a:t>
            </a:r>
            <a:r>
              <a:rPr lang="ru-RU" dirty="0"/>
              <a:t>культуры межнационального общения, лидерских качеств, финансовой, правовой и медиа-грамотности, предпринимательской деятельности, в том числе с применением игровых форматов и технологий, использования сетевых коммуникаций в реальной и виртуальной </a:t>
            </a:r>
            <a:r>
              <a:rPr lang="ru-RU" dirty="0" smtClean="0"/>
              <a:t>среде</a:t>
            </a:r>
            <a:r>
              <a:rPr lang="ru-RU" dirty="0"/>
              <a:t>;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формирования </a:t>
            </a:r>
            <a:r>
              <a:rPr lang="ru-RU" dirty="0"/>
              <a:t>у обучающихся навыков, связанных с эмоциональным, физическим, интеллектуальным, духовным развитием человека.</a:t>
            </a:r>
          </a:p>
        </p:txBody>
      </p:sp>
      <p:sp>
        <p:nvSpPr>
          <p:cNvPr id="6" name="Блок-схема: объединение 5"/>
          <p:cNvSpPr/>
          <p:nvPr/>
        </p:nvSpPr>
        <p:spPr>
          <a:xfrm rot="2910731">
            <a:off x="7682701" y="212282"/>
            <a:ext cx="921915" cy="1431560"/>
          </a:xfrm>
          <a:prstGeom prst="flowChartMerge">
            <a:avLst/>
          </a:prstGeom>
          <a:solidFill>
            <a:srgbClr val="92D05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40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3000</TotalTime>
  <Words>1527</Words>
  <Application>Microsoft Office PowerPoint</Application>
  <PresentationFormat>Экран (4:3)</PresentationFormat>
  <Paragraphs>163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70</cp:revision>
  <dcterms:created xsi:type="dcterms:W3CDTF">2022-09-29T07:06:21Z</dcterms:created>
  <dcterms:modified xsi:type="dcterms:W3CDTF">2022-10-20T16:44:06Z</dcterms:modified>
</cp:coreProperties>
</file>