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2" r:id="rId3"/>
    <p:sldId id="277" r:id="rId4"/>
    <p:sldId id="279" r:id="rId5"/>
    <p:sldId id="278" r:id="rId6"/>
    <p:sldId id="280" r:id="rId7"/>
    <p:sldId id="273" r:id="rId8"/>
    <p:sldId id="266" r:id="rId9"/>
    <p:sldId id="265" r:id="rId10"/>
    <p:sldId id="267" r:id="rId11"/>
    <p:sldId id="268" r:id="rId12"/>
    <p:sldId id="269" r:id="rId13"/>
    <p:sldId id="256" r:id="rId14"/>
    <p:sldId id="257" r:id="rId15"/>
    <p:sldId id="274" r:id="rId16"/>
    <p:sldId id="275" r:id="rId17"/>
    <p:sldId id="263" r:id="rId18"/>
    <p:sldId id="281" r:id="rId19"/>
    <p:sldId id="264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48264918940198E-2"/>
          <c:y val="0"/>
          <c:w val="0.5518643735139099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общие положения</c:v>
                </c:pt>
                <c:pt idx="1">
                  <c:v>проблемы ДО</c:v>
                </c:pt>
                <c:pt idx="2">
                  <c:v>цели и задачи</c:v>
                </c:pt>
                <c:pt idx="3">
                  <c:v>принципы</c:v>
                </c:pt>
                <c:pt idx="4">
                  <c:v>приоритеты</c:v>
                </c:pt>
                <c:pt idx="5">
                  <c:v>результаты</c:v>
                </c:pt>
                <c:pt idx="6">
                  <c:v>этапы и финансирование</c:v>
                </c:pt>
                <c:pt idx="7">
                  <c:v>целевые показатели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11805057832223"/>
          <c:y val="0"/>
          <c:w val="0.39633368450273759"/>
          <c:h val="1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0711B-0722-4190-A4A9-43004AD000B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2CD0-9FAD-456A-88C3-1AC535864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7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2CD0-9FAD-456A-88C3-1AC535864B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9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2CD0-9FAD-456A-88C3-1AC535864B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2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p.edu.ru/directions/scie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arant.ru/products/ipo/prime/doc/403709682/" TargetMode="External"/><Relationship Id="rId5" Type="http://schemas.openxmlformats.org/officeDocument/2006/relationships/hyperlink" Target="https://base.garant.ru/72116730/" TargetMode="External"/><Relationship Id="rId4" Type="http://schemas.openxmlformats.org/officeDocument/2006/relationships/hyperlink" Target="https://docs.cntd.ru/document/9023896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4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1556792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КОНЦЕПЦИЯ РАЗВИТИЯ ДОПОЛНИТЕЛЬНОГО ОБРАЗОВАНИЯ ДЕТЕЙ ДО 2030 </a:t>
            </a:r>
            <a:r>
              <a:rPr lang="ru-RU" sz="2800" b="1" dirty="0" smtClean="0">
                <a:solidFill>
                  <a:srgbClr val="002060"/>
                </a:solidFill>
              </a:rPr>
              <a:t>ГОДА</a:t>
            </a:r>
          </a:p>
          <a:p>
            <a:pPr lvl="0" algn="ctr"/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Целевые ориентиры в профессиональной деятельности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7680" y="508518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дополнительного образования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820431" y="0"/>
            <a:ext cx="1227296" cy="10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476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2534" y="1628800"/>
            <a:ext cx="68939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Техническая  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создать </a:t>
            </a:r>
            <a:r>
              <a:rPr lang="ru-RU" dirty="0"/>
              <a:t>условия для вовлечения детей в создание искусственно-технических и виртуальных объектов, построенных по законам природы, в приобретение навыков в области обработки материалов, электротехники и электроники, системной инженерии, 3D-прототипирования, </a:t>
            </a:r>
            <a:r>
              <a:rPr lang="ru-RU" dirty="0" err="1"/>
              <a:t>цифровизации</a:t>
            </a:r>
            <a:r>
              <a:rPr lang="ru-RU" dirty="0"/>
              <a:t>, работы с большими данными, освоения языков программирования, машинного обучения, автоматизации и робототехники, технологического </a:t>
            </a:r>
            <a:r>
              <a:rPr lang="ru-RU" dirty="0" smtClean="0"/>
              <a:t>предпринимательства;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содействовать </a:t>
            </a:r>
            <a:r>
              <a:rPr lang="ru-RU" dirty="0"/>
              <a:t>формированию у обучающихся современных знаний, умений и навыков в области технических наук, технологической грамотности и инженерного мышления.</a:t>
            </a:r>
          </a:p>
        </p:txBody>
      </p:sp>
      <p:sp>
        <p:nvSpPr>
          <p:cNvPr id="7" name="Блок-схема: объединение 6"/>
          <p:cNvSpPr/>
          <p:nvPr/>
        </p:nvSpPr>
        <p:spPr>
          <a:xfrm rot="2910731">
            <a:off x="7770014" y="83495"/>
            <a:ext cx="867974" cy="1431560"/>
          </a:xfrm>
          <a:prstGeom prst="flowChartMerg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25801" y="169462"/>
            <a:ext cx="6317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Приоритеты обновления содержания и технологий по</a:t>
            </a:r>
          </a:p>
          <a:p>
            <a:pPr lvl="0" algn="ctr"/>
            <a:r>
              <a:rPr lang="ru-RU" b="1" dirty="0"/>
              <a:t>направленностям дополнительного образования детей</a:t>
            </a:r>
          </a:p>
          <a:p>
            <a:pPr lvl="0"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73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2534" y="1700808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Естественно-научная 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необходимо создать условия для вовлечения детей в научную работу, в деятельность, связанную с наблюдением, описанием, моделированием и конструированием различных явлений окружающего мира</a:t>
            </a:r>
            <a:r>
              <a:rPr lang="ru-RU" dirty="0" smtClean="0"/>
              <a:t>,;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обеспечить </a:t>
            </a:r>
            <a:r>
              <a:rPr lang="ru-RU" dirty="0"/>
              <a:t>междисциплинарный подход в части интеграции с различными областями знаний (генетика, биомедицина, биотехнологии и биоинженерия, астрофизика, природопользование, </a:t>
            </a:r>
            <a:r>
              <a:rPr lang="ru-RU" dirty="0" err="1"/>
              <a:t>биоинформатика</a:t>
            </a:r>
            <a:r>
              <a:rPr lang="ru-RU" dirty="0"/>
              <a:t>, экология, </a:t>
            </a:r>
            <a:r>
              <a:rPr lang="ru-RU" dirty="0" err="1"/>
              <a:t>наноинженерия</a:t>
            </a:r>
            <a:r>
              <a:rPr lang="ru-RU" dirty="0"/>
              <a:t> и </a:t>
            </a:r>
            <a:r>
              <a:rPr lang="ru-RU" dirty="0" err="1"/>
              <a:t>метаматериалы</a:t>
            </a:r>
            <a:r>
              <a:rPr lang="ru-RU" dirty="0"/>
              <a:t> и др</a:t>
            </a:r>
            <a:r>
              <a:rPr lang="ru-RU" dirty="0" smtClean="0"/>
              <a:t>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содействовать </a:t>
            </a:r>
            <a:r>
              <a:rPr lang="ru-RU" dirty="0"/>
              <a:t>формированию у обучающихся навыков, связанных с безопасным пребыванием в условиях природной и городской среды.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166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объединение 8"/>
          <p:cNvSpPr/>
          <p:nvPr/>
        </p:nvSpPr>
        <p:spPr>
          <a:xfrm rot="2910731">
            <a:off x="7760908" y="144006"/>
            <a:ext cx="921915" cy="1431560"/>
          </a:xfrm>
          <a:prstGeom prst="flowChartMerg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2534" y="738972"/>
            <a:ext cx="736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369791"/>
            <a:ext cx="73614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Туристско-краеведческая 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необходимо </a:t>
            </a:r>
            <a:r>
              <a:rPr lang="ru-RU" dirty="0"/>
              <a:t>создать условия для вовлечения детей в туристскую и краеведческую деятельность в целях изучения как малой Родины, так и России в целом посредством организации походно-экспедиционных, экскурсионных, проектно-исследовательских и других профильных форм работы (походы, экспедиции, слеты, выездные школы и профильные смены и др</a:t>
            </a:r>
            <a:r>
              <a:rPr lang="ru-RU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обеспечить </a:t>
            </a:r>
            <a:r>
              <a:rPr lang="ru-RU" dirty="0"/>
              <a:t>междисциплинарный подход в части интеграции с различными областями знаний (биология, география, </a:t>
            </a:r>
            <a:r>
              <a:rPr lang="ru-RU" dirty="0" err="1"/>
              <a:t>геоэкономика</a:t>
            </a:r>
            <a:r>
              <a:rPr lang="ru-RU" dirty="0"/>
              <a:t>, </a:t>
            </a:r>
            <a:r>
              <a:rPr lang="ru-RU" dirty="0" err="1"/>
              <a:t>регионалистика</a:t>
            </a:r>
            <a:r>
              <a:rPr lang="ru-RU" dirty="0"/>
              <a:t>, геология, культурология, литература, </a:t>
            </a:r>
            <a:r>
              <a:rPr lang="ru-RU" dirty="0" err="1"/>
              <a:t>урбанистика</a:t>
            </a:r>
            <a:r>
              <a:rPr lang="ru-RU" dirty="0"/>
              <a:t> и планирование городской среды, экология и др</a:t>
            </a:r>
            <a:r>
              <a:rPr lang="ru-RU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содействовать </a:t>
            </a:r>
            <a:r>
              <a:rPr lang="ru-RU" dirty="0"/>
              <a:t>формированию у обучающихся знаний, умений и навыков, связанных с безопасным пребыванием в условиях природной и городской среды, создавать условия для воспитания и развития личности, а также для социализации обучающихся. Деятельность школьных музеев должна быть интегрирована с воспитательными и образовательными программами образовательных организаций.</a:t>
            </a:r>
          </a:p>
        </p:txBody>
      </p:sp>
      <p:sp>
        <p:nvSpPr>
          <p:cNvPr id="8" name="Блок-схема: объединение 7"/>
          <p:cNvSpPr/>
          <p:nvPr/>
        </p:nvSpPr>
        <p:spPr>
          <a:xfrm rot="2910731">
            <a:off x="7752859" y="230149"/>
            <a:ext cx="969617" cy="1431560"/>
          </a:xfrm>
          <a:prstGeom prst="flowChartMerg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5801" y="169462"/>
            <a:ext cx="6317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Приоритеты обновления содержания и технологий по</a:t>
            </a:r>
          </a:p>
          <a:p>
            <a:pPr lvl="0" algn="ctr"/>
            <a:r>
              <a:rPr lang="ru-RU" b="1" dirty="0"/>
              <a:t>направленностям дополнительного образования детей</a:t>
            </a:r>
          </a:p>
          <a:p>
            <a:pPr lvl="0"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29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3212"/>
          <a:stretch/>
        </p:blipFill>
        <p:spPr bwMode="auto">
          <a:xfrm>
            <a:off x="0" y="0"/>
            <a:ext cx="9144000" cy="689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7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2"/>
          <a:stretch/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2534" y="-23328"/>
            <a:ext cx="710994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Ожидаемые результаты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дополнительными общеобразовательными программами охвачено не менее 82 процентов детей в возрасте от 5 до 18 лет;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реализуются </a:t>
            </a:r>
            <a:r>
              <a:rPr lang="ru-RU" dirty="0"/>
              <a:t>модели адресной работы и специальные программы с детьми с ОВЗ, детьми, находящимися в трудной жизненной ситуации, детьми из семей мигрантов, детьми - представителями малочисленных народов;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созданы </a:t>
            </a:r>
            <a:r>
              <a:rPr lang="ru-RU" dirty="0"/>
              <a:t>и оснащены современным оборудованием новые места для реализации дополнительных общеразвивающих программ всех направленностей;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обновлены содержание, технологии реализации дополнительных общеобразовательных программ технической, естественнонаучной, художественной, туристско-краеведческой, физкультурно-спортивной, социально-гуманитарной направленностей, в том числе воспитательная </a:t>
            </a:r>
            <a:r>
              <a:rPr lang="ru-RU" dirty="0" smtClean="0"/>
              <a:t>составляющая;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создана и функционирует система поддержки ранней профориентации детей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усилена воспитательная составляющая в </a:t>
            </a:r>
            <a:r>
              <a:rPr lang="ru-RU" dirty="0"/>
              <a:t>содержании программ и </a:t>
            </a:r>
            <a:r>
              <a:rPr lang="ru-RU" dirty="0" smtClean="0"/>
              <a:t>организован воспитательный </a:t>
            </a:r>
            <a:r>
              <a:rPr lang="ru-RU" dirty="0"/>
              <a:t>процесс на основе социокультурных , духовно </a:t>
            </a:r>
            <a:r>
              <a:rPr lang="ru-RU" dirty="0" smtClean="0"/>
              <a:t>нравственных ценностей;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созданы </a:t>
            </a:r>
            <a:r>
              <a:rPr lang="ru-RU" dirty="0"/>
              <a:t>условия по регулярному проведению экскурсий для детей</a:t>
            </a:r>
            <a:r>
              <a:rPr lang="ru-RU" dirty="0" smtClean="0"/>
              <a:t>,;</a:t>
            </a:r>
            <a:endParaRPr lang="ru-RU" dirty="0"/>
          </a:p>
        </p:txBody>
      </p:sp>
      <p:sp>
        <p:nvSpPr>
          <p:cNvPr id="6" name="Блок-схема: объединение 5"/>
          <p:cNvSpPr/>
          <p:nvPr/>
        </p:nvSpPr>
        <p:spPr>
          <a:xfrm rot="2910731">
            <a:off x="7768960" y="194416"/>
            <a:ext cx="874213" cy="1431560"/>
          </a:xfrm>
          <a:prstGeom prst="flowChartMerge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1959" y="260648"/>
            <a:ext cx="344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Ожидаемые результаты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5042" y="916213"/>
            <a:ext cx="72539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обновлена материально-техническая база и созданы </a:t>
            </a:r>
            <a:endParaRPr lang="ru-RU" dirty="0" smtClean="0"/>
          </a:p>
          <a:p>
            <a:r>
              <a:rPr lang="ru-RU" dirty="0" smtClean="0"/>
              <a:t>условия </a:t>
            </a:r>
            <a:r>
              <a:rPr lang="ru-RU" dirty="0"/>
              <a:t>для занятий физической культурой и спортом,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том числе в малых городах и сельской </a:t>
            </a:r>
            <a:r>
              <a:rPr lang="ru-RU" dirty="0" smtClean="0"/>
              <a:t>местности;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сформирована </a:t>
            </a:r>
            <a:r>
              <a:rPr lang="ru-RU" dirty="0"/>
              <a:t>и функционирует система привлечения, мотивации и непрерывного профессионального развития педагогических и управленческих кадров дополнительного </a:t>
            </a:r>
            <a:r>
              <a:rPr lang="ru-RU" dirty="0" smtClean="0"/>
              <a:t>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улучшена </a:t>
            </a:r>
            <a:r>
              <a:rPr lang="ru-RU" dirty="0"/>
              <a:t>материально-техническая база организаций дополнительного образования, в том числе для организации дистанционного </a:t>
            </a:r>
            <a:r>
              <a:rPr lang="ru-RU" dirty="0" smtClean="0"/>
              <a:t>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созданы </a:t>
            </a:r>
            <a:r>
              <a:rPr lang="ru-RU" dirty="0"/>
              <a:t>благоприятные условия для деятельности организаций негосударственного </a:t>
            </a:r>
            <a:r>
              <a:rPr lang="ru-RU" dirty="0" smtClean="0"/>
              <a:t>сектора;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 всех субъектах Российской Федерации внедрена целевая модель развития региональных систем дополнительного образования детей (персонифицированный учет и финансирование</a:t>
            </a:r>
            <a:r>
              <a:rPr lang="ru-RU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осуществлен переход на персонифицированный учет детей, занимающихся по дополнительным общеобразовательным программам, через системы региональных навигаторов по дополнительным общеобразовательным программам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распространены </a:t>
            </a:r>
            <a:r>
              <a:rPr lang="ru-RU" dirty="0"/>
              <a:t>лучшие практики по обновлению содержания 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технологий дополнительного образования по приоритетным направлениям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Блок-схема: объединение 7"/>
          <p:cNvSpPr/>
          <p:nvPr/>
        </p:nvSpPr>
        <p:spPr>
          <a:xfrm rot="2910731">
            <a:off x="7768960" y="194416"/>
            <a:ext cx="874213" cy="1431560"/>
          </a:xfrm>
          <a:prstGeom prst="flowChartMerge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32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Этапы реализации концепции</a:t>
            </a:r>
            <a:endParaRPr lang="ru-RU" dirty="0"/>
          </a:p>
        </p:txBody>
      </p:sp>
      <p:sp>
        <p:nvSpPr>
          <p:cNvPr id="5" name="Блок-схема: объединение 4"/>
          <p:cNvSpPr/>
          <p:nvPr/>
        </p:nvSpPr>
        <p:spPr>
          <a:xfrm rot="2910731">
            <a:off x="7768960" y="194416"/>
            <a:ext cx="874213" cy="1431560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77463" y="910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 этап - 2022 - 2024 годы;</a:t>
            </a:r>
          </a:p>
          <a:p>
            <a:r>
              <a:rPr lang="ru-RU" dirty="0"/>
              <a:t>II этап - 2025 - 2030 годы.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1257" y="1698803"/>
            <a:ext cx="72705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На1 этапе:</a:t>
            </a:r>
          </a:p>
          <a:p>
            <a:r>
              <a:rPr lang="ru-RU" sz="1600" dirty="0" smtClean="0"/>
              <a:t>Внедрение  целевой модели;</a:t>
            </a:r>
          </a:p>
          <a:p>
            <a:r>
              <a:rPr lang="ru-RU" sz="1600" dirty="0" smtClean="0"/>
              <a:t>Создание системы </a:t>
            </a:r>
            <a:r>
              <a:rPr lang="ru-RU" sz="1600" dirty="0"/>
              <a:t>организации и управления региональной политикой</a:t>
            </a:r>
          </a:p>
          <a:p>
            <a:r>
              <a:rPr lang="ru-RU" sz="1600" dirty="0"/>
              <a:t>по развитию дополнительного образования </a:t>
            </a:r>
            <a:r>
              <a:rPr lang="ru-RU" sz="1600" dirty="0" smtClean="0"/>
              <a:t>детей;</a:t>
            </a:r>
          </a:p>
          <a:p>
            <a:r>
              <a:rPr lang="ru-RU" sz="1600" dirty="0" smtClean="0"/>
              <a:t>Выдача </a:t>
            </a:r>
            <a:r>
              <a:rPr lang="ru-RU" sz="1600" dirty="0"/>
              <a:t>сертификатов персонифицированного финансирования, </a:t>
            </a:r>
            <a:endParaRPr lang="ru-RU" sz="1600" dirty="0" smtClean="0"/>
          </a:p>
          <a:p>
            <a:r>
              <a:rPr lang="ru-RU" sz="1600" dirty="0" smtClean="0"/>
              <a:t>Расширение  участия </a:t>
            </a:r>
            <a:r>
              <a:rPr lang="ru-RU" sz="1600" dirty="0"/>
              <a:t>организаций негосударственного сектора 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вовлечение </a:t>
            </a:r>
            <a:r>
              <a:rPr lang="ru-RU" sz="1600" dirty="0"/>
              <a:t>обучающихся в программы и мероприятия ранней профориентации, </a:t>
            </a:r>
            <a:endParaRPr lang="ru-RU" sz="1600" dirty="0" smtClean="0"/>
          </a:p>
          <a:p>
            <a:r>
              <a:rPr lang="ru-RU" sz="1600" dirty="0" smtClean="0"/>
              <a:t>Усиление  воспитательной составляющей </a:t>
            </a:r>
            <a:r>
              <a:rPr lang="ru-RU" sz="1600" dirty="0"/>
              <a:t>в содержании дополнительных общеобразовательных программ и </a:t>
            </a:r>
            <a:r>
              <a:rPr lang="ru-RU" sz="1600" dirty="0" smtClean="0"/>
              <a:t>организация  воспитательного процесса </a:t>
            </a:r>
            <a:r>
              <a:rPr lang="ru-RU" sz="1600" dirty="0"/>
              <a:t>на основе социокультурных, духовно- нравственных ценностей российского общества и государства для формирования у детей и молодежи общероссийской гражданской идентичности, патриотизма и гражданской ответственности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Создание условий  </a:t>
            </a:r>
            <a:r>
              <a:rPr lang="ru-RU" sz="1600" dirty="0"/>
              <a:t>для социокультурной реабилитации детей- инвалидов, расширить </a:t>
            </a:r>
            <a:r>
              <a:rPr lang="ru-RU" sz="1600" dirty="0" smtClean="0"/>
              <a:t>возможности для освоения детьми с ОВЗ ДОП</a:t>
            </a:r>
          </a:p>
          <a:p>
            <a:r>
              <a:rPr lang="ru-RU" sz="1600" dirty="0" smtClean="0"/>
              <a:t>Обновление содержания </a:t>
            </a:r>
            <a:r>
              <a:rPr lang="ru-RU" sz="1600" dirty="0"/>
              <a:t>и технологий дополнительного образования по приоритетным направлениям, в том </a:t>
            </a:r>
            <a:r>
              <a:rPr lang="ru-RU" sz="1600" dirty="0" smtClean="0"/>
              <a:t>числе создание  </a:t>
            </a:r>
            <a:r>
              <a:rPr lang="ru-RU" sz="1600" dirty="0"/>
              <a:t>каникулярных </a:t>
            </a:r>
            <a:r>
              <a:rPr lang="ru-RU" sz="1600" dirty="0" err="1"/>
              <a:t>профориентационных</a:t>
            </a:r>
            <a:r>
              <a:rPr lang="ru-RU" sz="1600" dirty="0"/>
              <a:t> </a:t>
            </a:r>
            <a:r>
              <a:rPr lang="ru-RU" sz="1600" dirty="0" smtClean="0"/>
              <a:t>школ; </a:t>
            </a:r>
          </a:p>
          <a:p>
            <a:r>
              <a:rPr lang="ru-RU" sz="1600" dirty="0" smtClean="0"/>
              <a:t>создание условий </a:t>
            </a:r>
            <a:r>
              <a:rPr lang="ru-RU" sz="1600" dirty="0"/>
              <a:t>по регулярному проведению экскурсий для детей, дополнить списки туристских маршрутов, </a:t>
            </a:r>
            <a:r>
              <a:rPr lang="ru-RU" sz="1600" dirty="0" smtClean="0"/>
              <a:t>создание  института наставничества.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6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226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Целевые показатели</a:t>
            </a:r>
            <a:endParaRPr lang="ru-RU" dirty="0"/>
          </a:p>
        </p:txBody>
      </p:sp>
      <p:sp>
        <p:nvSpPr>
          <p:cNvPr id="5" name="Блок-схема: объединение 4"/>
          <p:cNvSpPr/>
          <p:nvPr/>
        </p:nvSpPr>
        <p:spPr>
          <a:xfrm rot="2910731">
            <a:off x="7768960" y="194416"/>
            <a:ext cx="874213" cy="1431560"/>
          </a:xfrm>
          <a:prstGeom prst="flowChartMerg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939002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Доля детей в возрасте от 5 до 18 лет, охваченных  </a:t>
            </a:r>
            <a:r>
              <a:rPr lang="ru-RU" dirty="0" smtClean="0"/>
              <a:t>ДО - </a:t>
            </a:r>
            <a:r>
              <a:rPr lang="ru-RU" dirty="0" smtClean="0">
                <a:solidFill>
                  <a:srgbClr val="FF0000"/>
                </a:solidFill>
              </a:rPr>
              <a:t>76 %;</a:t>
            </a:r>
          </a:p>
          <a:p>
            <a:r>
              <a:rPr lang="ru-RU" dirty="0"/>
              <a:t>Доля детей, которые обеспечены сертификатами </a:t>
            </a:r>
            <a:r>
              <a:rPr lang="ru-RU" dirty="0" smtClean="0"/>
              <a:t>ПФДОД – </a:t>
            </a:r>
            <a:r>
              <a:rPr lang="ru-RU" dirty="0" smtClean="0">
                <a:solidFill>
                  <a:srgbClr val="FF0000"/>
                </a:solidFill>
              </a:rPr>
              <a:t>25%</a:t>
            </a:r>
            <a:r>
              <a:rPr lang="ru-RU" dirty="0" smtClean="0"/>
              <a:t>;</a:t>
            </a:r>
          </a:p>
          <a:p>
            <a:r>
              <a:rPr lang="ru-RU" dirty="0"/>
              <a:t>Охват детей деятельностью региональных центров выявления, поддержки и развития способностей и талантов у детей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7,9%;</a:t>
            </a:r>
          </a:p>
          <a:p>
            <a:r>
              <a:rPr lang="ru-RU" dirty="0"/>
              <a:t>Доля организаций негосударственного сектора, реализующих </a:t>
            </a:r>
            <a:r>
              <a:rPr lang="ru-RU" dirty="0" smtClean="0"/>
              <a:t> ДОП – </a:t>
            </a:r>
            <a:r>
              <a:rPr lang="ru-RU" dirty="0" smtClean="0">
                <a:solidFill>
                  <a:srgbClr val="FF0000"/>
                </a:solidFill>
              </a:rPr>
              <a:t>4,9%</a:t>
            </a:r>
          </a:p>
          <a:p>
            <a:r>
              <a:rPr lang="ru-RU" dirty="0"/>
              <a:t>Поддержана реализация лучших практик по обновлению содержания и </a:t>
            </a:r>
            <a:r>
              <a:rPr lang="ru-RU" dirty="0" smtClean="0"/>
              <a:t>технологий  - </a:t>
            </a:r>
            <a:r>
              <a:rPr lang="ru-RU" dirty="0" smtClean="0">
                <a:solidFill>
                  <a:srgbClr val="FF0000"/>
                </a:solidFill>
              </a:rPr>
              <a:t>15 </a:t>
            </a:r>
            <a:r>
              <a:rPr lang="ru-RU" dirty="0" err="1" smtClean="0">
                <a:solidFill>
                  <a:srgbClr val="FF0000"/>
                </a:solidFill>
              </a:rPr>
              <a:t>тыс.чел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Доля детей в возрасте от 5 до 18 лет с ограниченными возможностями здоровья и детей-инвалидов, осваивающих </a:t>
            </a:r>
            <a:r>
              <a:rPr lang="ru-RU" dirty="0" smtClean="0"/>
              <a:t> ДОП – </a:t>
            </a:r>
            <a:r>
              <a:rPr lang="ru-RU" dirty="0" smtClean="0">
                <a:solidFill>
                  <a:srgbClr val="FF0000"/>
                </a:solidFill>
              </a:rPr>
              <a:t>2,9%</a:t>
            </a:r>
          </a:p>
          <a:p>
            <a:r>
              <a:rPr lang="ru-RU" dirty="0"/>
              <a:t>Организована подготовка педагогов дополнительного </a:t>
            </a:r>
            <a:r>
              <a:rPr lang="ru-RU" dirty="0" smtClean="0"/>
              <a:t>образования – </a:t>
            </a:r>
            <a:r>
              <a:rPr lang="ru-RU" dirty="0" smtClean="0">
                <a:solidFill>
                  <a:srgbClr val="FF0000"/>
                </a:solidFill>
              </a:rPr>
              <a:t>45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чел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1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69462"/>
            <a:ext cx="631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ПОЛЕЗНЫЕ ССЫЛКИ</a:t>
            </a:r>
          </a:p>
          <a:p>
            <a:pPr lvl="0" algn="ctr"/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82534" y="493418"/>
            <a:ext cx="7109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Единый портал Дополнительного образования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dop.edu.ru/directions/science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72373" y="1128311"/>
            <a:ext cx="6763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Закон от 29 декабря 2012 г.  №273 -ФЗ «Об образовании в Российской Федерации</a:t>
            </a:r>
            <a:r>
              <a:rPr lang="ru-RU" dirty="0" smtClean="0"/>
              <a:t>»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docs.cntd.ru/document/902389617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0491" y="2204864"/>
            <a:ext cx="6763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просвещения РФ от 9 ноября 2018 г. N </a:t>
            </a:r>
            <a:r>
              <a:rPr lang="ru-RU" dirty="0" smtClean="0"/>
              <a:t>196</a:t>
            </a:r>
          </a:p>
          <a:p>
            <a:r>
              <a:rPr lang="en-US" dirty="0">
                <a:hlinkClick r:id="rId5"/>
              </a:rPr>
              <a:t>https://base.garant.ru/72116730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2534" y="2982936"/>
            <a:ext cx="7075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Распоряжение Правительства РФ от 31 марта 2022 г. N 678-р Об утверждении Концепции развития дополнительного образования детей до 2030 г. и плана мероприятий по ее реализации</a:t>
            </a: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://www.garant.ru/products/ipo/prime/doc/403709682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4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69462"/>
            <a:ext cx="631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КОНЦЕПЦИЯ РАЗВИТИЯ ДОПОЛНИТЕЛЬНОГО ОБРАЗОВАНИЯ ДЕТЕЙ ДО 2030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780797"/>
            <a:ext cx="369366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Перечень поручений Президента Российской Федерации от 1 декабря 2021 г. № Пр-2254</a:t>
            </a:r>
            <a:endParaRPr lang="ru-RU" dirty="0" smtClean="0"/>
          </a:p>
          <a:p>
            <a:r>
              <a:rPr lang="ru-RU" i="1" dirty="0" smtClean="0"/>
              <a:t>Разработать и утвердить Концепцию развития дополнительного образования детей до 2030 года и план мероприятий по ее реализации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16" y="2934959"/>
            <a:ext cx="2538462" cy="361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80299" y="42813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/>
              <a:t> </a:t>
            </a:r>
            <a:r>
              <a:rPr lang="ru-RU" b="1" dirty="0" smtClean="0"/>
              <a:t>утверждены </a:t>
            </a:r>
            <a:r>
              <a:rPr lang="ru-RU" b="1" dirty="0"/>
              <a:t>распоряжением правительства Российской Федерации от 31 марта 2022 г. № 678-р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4116" y="815793"/>
            <a:ext cx="2863908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1 июня 2021 года</a:t>
            </a:r>
          </a:p>
          <a:p>
            <a:r>
              <a:rPr lang="ru-RU" sz="1400" dirty="0"/>
              <a:t>Заседание Совета</a:t>
            </a:r>
          </a:p>
          <a:p>
            <a:r>
              <a:rPr lang="ru-RU" sz="1400" dirty="0"/>
              <a:t>при Президенте Российской Федерации</a:t>
            </a:r>
          </a:p>
          <a:p>
            <a:r>
              <a:rPr lang="ru-RU" sz="1400" dirty="0"/>
              <a:t>по реализации государственной</a:t>
            </a:r>
          </a:p>
          <a:p>
            <a:r>
              <a:rPr lang="ru-RU" sz="1400" dirty="0"/>
              <a:t>политики в сфере защиты семьи и детей</a:t>
            </a:r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4961408" y="1006281"/>
            <a:ext cx="736448" cy="659787"/>
          </a:xfrm>
          <a:prstGeom prst="bentArrow">
            <a:avLst>
              <a:gd name="adj1" fmla="val 25000"/>
              <a:gd name="adj2" fmla="val 23632"/>
              <a:gd name="adj3" fmla="val 25000"/>
              <a:gd name="adj4" fmla="val 43750"/>
            </a:avLst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5350643"/>
            <a:ext cx="419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Концепция и </a:t>
            </a:r>
            <a:endParaRPr lang="ru-RU" dirty="0"/>
          </a:p>
          <a:p>
            <a:pPr algn="ctr"/>
            <a:r>
              <a:rPr lang="ru-RU" dirty="0"/>
              <a:t>План мероприятий по реализации Концепции развития дополнительного образования детей до 2030 года.</a:t>
            </a:r>
          </a:p>
        </p:txBody>
      </p:sp>
    </p:spTree>
    <p:extLst>
      <p:ext uri="{BB962C8B-B14F-4D97-AF65-F5344CB8AC3E}">
        <p14:creationId xmlns:p14="http://schemas.microsoft.com/office/powerpoint/2010/main" val="12598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78768" y="251048"/>
            <a:ext cx="7886700" cy="10273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Определите своё местоположение в 4 секторах рефлексивной мишени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                          Рефлексивная мишень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" name="Picture 3" descr="F:\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12146" r="6675" b="-561"/>
          <a:stretch/>
        </p:blipFill>
        <p:spPr bwMode="auto">
          <a:xfrm>
            <a:off x="2195736" y="2276872"/>
            <a:ext cx="4602278" cy="34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2" y="2276872"/>
            <a:ext cx="19272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2492896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Смогу</a:t>
            </a:r>
          </a:p>
          <a:p>
            <a:r>
              <a:rPr lang="ru-RU" sz="2400" dirty="0" smtClean="0">
                <a:latin typeface="Book Antiqua" panose="02040602050305030304" pitchFamily="18" charset="0"/>
              </a:rPr>
              <a:t> применить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43" y="4590255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Появились 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вопросы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9913" y="4590256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Узнал что-то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новое</a:t>
            </a:r>
            <a:endParaRPr lang="ru-RU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43242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28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8 -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9 до 12 -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созерцатель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13 до 16 -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17 до 20 -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идеалист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F:\c65ffb1e93c1ac28c568cbd0aa96c6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13" y="4365104"/>
            <a:ext cx="52177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2195737" cy="84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69462"/>
            <a:ext cx="6317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КОНЦЕПЦИЯ РАЗВИТИЯ ДОПОЛНИТЕЛЬНОГО ОБРАЗОВАНИЯ ДЕТЕЙ ДО 2030 ГОДА</a:t>
            </a:r>
          </a:p>
          <a:p>
            <a:pPr lvl="0" algn="ctr"/>
            <a:r>
              <a:rPr lang="ru-RU" dirty="0" smtClean="0"/>
              <a:t> </a:t>
            </a:r>
            <a:r>
              <a:rPr lang="ru-RU" b="1" dirty="0"/>
              <a:t>утверждена распоряжением правительства Российской Федерации от 31 марта 2022 г. № 678-р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3101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Направлена на определение приоритетных целей, задач, направлений и механизмов развития дополнительного образования детей в Российской Федерации до 2030 года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733256"/>
            <a:ext cx="6965930" cy="92333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Концепция – это замысел</a:t>
            </a:r>
            <a:r>
              <a:rPr lang="ru-RU" dirty="0"/>
              <a:t>, теоретическое построение; то или </a:t>
            </a:r>
            <a:r>
              <a:rPr lang="ru-RU" dirty="0" smtClean="0"/>
              <a:t>иное понимание</a:t>
            </a:r>
            <a:r>
              <a:rPr lang="ru-RU" dirty="0"/>
              <a:t> чего-нибудь. </a:t>
            </a:r>
            <a:endParaRPr lang="ru-RU" dirty="0" smtClean="0"/>
          </a:p>
          <a:p>
            <a:pPr algn="r"/>
            <a:r>
              <a:rPr lang="ru-RU" dirty="0" smtClean="0"/>
              <a:t>Толковый словарь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14286716"/>
              </p:ext>
            </p:extLst>
          </p:nvPr>
        </p:nvGraphicFramePr>
        <p:xfrm>
          <a:off x="2915816" y="2720215"/>
          <a:ext cx="5237738" cy="281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олнце 8"/>
          <p:cNvSpPr/>
          <p:nvPr/>
        </p:nvSpPr>
        <p:spPr>
          <a:xfrm>
            <a:off x="3743997" y="3429000"/>
            <a:ext cx="1368152" cy="1296144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96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2534" y="878617"/>
            <a:ext cx="73614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Конституция РФ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от 29.12.2012г. № 273-ФЗ «Об образовании в Российской Федерации»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Указ </a:t>
            </a:r>
            <a:r>
              <a:rPr lang="ru-RU" sz="2400" dirty="0"/>
              <a:t>Президента Российской Федерации от 21.07. 2020 года № 474 «О национальных целях развития Российской Федерации на период до 2030 года</a:t>
            </a:r>
            <a:r>
              <a:rPr lang="ru-RU" sz="2400" dirty="0" smtClean="0"/>
              <a:t>»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Национальный проект «Образование» </a:t>
            </a:r>
            <a:r>
              <a:rPr lang="ru-RU" sz="2400" dirty="0" smtClean="0"/>
              <a:t> и «Культура»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Стратегии: государственной политики, научно-технического развития, государственной культурной политики, развития туризма, физической культуры и спорта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Государственная программа РФ «Развитие образования»</a:t>
            </a:r>
          </a:p>
          <a:p>
            <a:pPr marL="342900" lvl="0" indent="-342900">
              <a:buFont typeface="+mj-lt"/>
              <a:buAutoNum type="arabicPeriod"/>
            </a:pP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0858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Общие положения</a:t>
            </a:r>
            <a:endParaRPr lang="ru-RU" dirty="0"/>
          </a:p>
        </p:txBody>
      </p:sp>
      <p:sp>
        <p:nvSpPr>
          <p:cNvPr id="5" name="Блок-схема: объединение 4"/>
          <p:cNvSpPr/>
          <p:nvPr/>
        </p:nvSpPr>
        <p:spPr>
          <a:xfrm rot="2910731">
            <a:off x="7762183" y="99025"/>
            <a:ext cx="909438" cy="1431560"/>
          </a:xfrm>
          <a:prstGeom prst="flowChartMerge">
            <a:avLst/>
          </a:prstGeom>
          <a:solidFill>
            <a:schemeClr val="bg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ПРОБЛЕМЫ</a:t>
            </a:r>
            <a:r>
              <a:rPr lang="ru-RU" b="1" dirty="0"/>
              <a:t> </a:t>
            </a:r>
            <a:r>
              <a:rPr lang="ru-RU" b="1" dirty="0" smtClean="0"/>
              <a:t>ДОПОЛНИТЕЛЬНОГО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2534" y="1268760"/>
            <a:ext cx="7124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эффективность межведомственного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межуровневого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при формировании региональных систем развития ДОД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сети организаций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Неразвитость механизмов учета индивидуальных возможностей и потребностей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темпа обновления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технической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базы, содержания и методов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дополнительного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темпам развития науки, техники, культуры, спорта,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экономики, технологий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кадровое обеспечение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доступность инфраструктуры ДОД для различных категорий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Неэффективное использование потенциала ДОД в формировании у обучающихся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компетентностей эмоционального, физического, интеллектуального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вклад ДОД в профилактику и преодоление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Блок-схема: объединение 8"/>
          <p:cNvSpPr/>
          <p:nvPr/>
        </p:nvSpPr>
        <p:spPr>
          <a:xfrm rot="2910731">
            <a:off x="7800759" y="123846"/>
            <a:ext cx="685800" cy="1431560"/>
          </a:xfrm>
          <a:prstGeom prst="flowChartMerg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объединение 2"/>
          <p:cNvSpPr/>
          <p:nvPr/>
        </p:nvSpPr>
        <p:spPr>
          <a:xfrm rot="2910731">
            <a:off x="7760909" y="212282"/>
            <a:ext cx="921915" cy="1431560"/>
          </a:xfrm>
          <a:prstGeom prst="flowChartMerge">
            <a:avLst/>
          </a:prstGeom>
          <a:solidFill>
            <a:srgbClr val="FFDA6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2534" y="593427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условий </a:t>
            </a:r>
            <a:r>
              <a:rPr lang="ru-RU" dirty="0" smtClean="0"/>
              <a:t>для самореализации </a:t>
            </a:r>
            <a:r>
              <a:rPr lang="ru-RU" dirty="0"/>
              <a:t>и развития</a:t>
            </a:r>
          </a:p>
          <a:p>
            <a:r>
              <a:rPr lang="ru-RU" dirty="0"/>
              <a:t>талантов </a:t>
            </a:r>
            <a:r>
              <a:rPr lang="ru-RU" dirty="0" smtClean="0"/>
              <a:t>детей. и воспитание</a:t>
            </a:r>
            <a:r>
              <a:rPr lang="ru-RU" dirty="0"/>
              <a:t> </a:t>
            </a:r>
            <a:r>
              <a:rPr lang="ru-RU" dirty="0" smtClean="0"/>
              <a:t>высоконравственной</a:t>
            </a:r>
            <a:r>
              <a:rPr lang="ru-RU" dirty="0"/>
              <a:t>,</a:t>
            </a:r>
          </a:p>
          <a:p>
            <a:r>
              <a:rPr lang="ru-RU" dirty="0"/>
              <a:t>гармонично развитой </a:t>
            </a:r>
            <a:r>
              <a:rPr lang="ru-RU" dirty="0" smtClean="0"/>
              <a:t>и социально </a:t>
            </a:r>
            <a:r>
              <a:rPr lang="ru-RU" dirty="0"/>
              <a:t>ответственной</a:t>
            </a:r>
          </a:p>
          <a:p>
            <a:r>
              <a:rPr lang="ru-RU" dirty="0"/>
              <a:t>личности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1590" y="223410"/>
            <a:ext cx="72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1591" y="2492896"/>
            <a:ext cx="73124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Увеличение охвата детей </a:t>
            </a:r>
            <a:r>
              <a:rPr lang="ru-RU" sz="1600" dirty="0" smtClean="0"/>
              <a:t>качественным и </a:t>
            </a:r>
            <a:r>
              <a:rPr lang="ru-RU" sz="1600" dirty="0"/>
              <a:t>востребованным дополнительным</a:t>
            </a:r>
          </a:p>
          <a:p>
            <a:r>
              <a:rPr lang="ru-RU" sz="1600" dirty="0"/>
              <a:t>образованием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Создание условий для </a:t>
            </a:r>
            <a:r>
              <a:rPr lang="ru-RU" sz="1600" dirty="0" smtClean="0"/>
              <a:t>доступного дополнительного </a:t>
            </a:r>
            <a:r>
              <a:rPr lang="ru-RU" sz="1600" dirty="0"/>
              <a:t>образования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Обновление </a:t>
            </a:r>
            <a:r>
              <a:rPr lang="ru-RU" sz="1600" dirty="0" smtClean="0"/>
              <a:t>материально-технической </a:t>
            </a:r>
            <a:r>
              <a:rPr lang="ru-RU" sz="1600" dirty="0"/>
              <a:t>базы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Внедрение </a:t>
            </a:r>
            <a:r>
              <a:rPr lang="ru-RU" sz="1600" dirty="0"/>
              <a:t>целевой </a:t>
            </a:r>
            <a:r>
              <a:rPr lang="ru-RU" sz="1600" dirty="0" smtClean="0"/>
              <a:t>модели развития </a:t>
            </a:r>
            <a:r>
              <a:rPr lang="ru-RU" sz="1600" dirty="0"/>
              <a:t>региональных систем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дополнительного образования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Обновление содержания и методов обучения </a:t>
            </a:r>
            <a:r>
              <a:rPr lang="ru-RU" sz="1600" dirty="0" smtClean="0"/>
              <a:t>в системе </a:t>
            </a:r>
            <a:r>
              <a:rPr lang="ru-RU" sz="1600" dirty="0"/>
              <a:t>дополнительного образования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участия </a:t>
            </a:r>
            <a:r>
              <a:rPr lang="ru-RU" sz="1600" dirty="0" smtClean="0"/>
              <a:t>организаций негосударственного </a:t>
            </a:r>
            <a:r>
              <a:rPr lang="ru-RU" sz="1600" dirty="0"/>
              <a:t>сектора в реализации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дополнительных общеобразовательных программ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Создание условий для интеграции ресурсов </a:t>
            </a:r>
            <a:r>
              <a:rPr lang="ru-RU" sz="1600" dirty="0" smtClean="0"/>
              <a:t>общего и </a:t>
            </a:r>
            <a:r>
              <a:rPr lang="ru-RU" sz="1600" dirty="0"/>
              <a:t>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Создание условий для </a:t>
            </a:r>
            <a:r>
              <a:rPr lang="ru-RU" sz="1600" dirty="0" smtClean="0"/>
              <a:t>социально-культурной реабилитации </a:t>
            </a:r>
            <a:r>
              <a:rPr lang="ru-RU" sz="1600" dirty="0"/>
              <a:t>детей инвалидов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Подготовка педагогических кадров для </a:t>
            </a:r>
            <a:r>
              <a:rPr lang="ru-RU" sz="1600" dirty="0" smtClean="0"/>
              <a:t>системы дополнительного </a:t>
            </a:r>
            <a:r>
              <a:rPr lang="ru-RU" sz="1600" dirty="0"/>
              <a:t>образования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Меры социальной поддержки лучшим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29538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5893" y="1268759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Доступность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2060"/>
                </a:solidFill>
              </a:rPr>
              <a:t>Инклюзивность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Вариативность</a:t>
            </a: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002060"/>
                </a:solidFill>
              </a:rPr>
              <a:t>Клиентоцентричность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Преемственность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Открытость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Практико-ориентированность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Ориентация на быт народов и этносов</a:t>
            </a:r>
          </a:p>
        </p:txBody>
      </p:sp>
      <p:sp>
        <p:nvSpPr>
          <p:cNvPr id="6" name="Блок-схема: объединение 5"/>
          <p:cNvSpPr/>
          <p:nvPr/>
        </p:nvSpPr>
        <p:spPr>
          <a:xfrm rot="2910731">
            <a:off x="7760910" y="212282"/>
            <a:ext cx="921914" cy="1431560"/>
          </a:xfrm>
          <a:prstGeom prst="flowChartMerge">
            <a:avLst/>
          </a:pr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2534" y="193295"/>
            <a:ext cx="5597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Принципы государственной политики в</a:t>
            </a:r>
          </a:p>
          <a:p>
            <a:r>
              <a:rPr lang="ru-RU" sz="2400" dirty="0"/>
              <a:t>системе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896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2941" y="1217930"/>
            <a:ext cx="72732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Художественная направленность</a:t>
            </a:r>
            <a:r>
              <a:rPr lang="ru-RU" dirty="0">
                <a:solidFill>
                  <a:schemeClr val="tx2"/>
                </a:solidFill>
              </a:rPr>
              <a:t>: </a:t>
            </a:r>
            <a:endParaRPr lang="ru-RU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содействовать </a:t>
            </a:r>
            <a:r>
              <a:rPr lang="ru-RU" dirty="0"/>
              <a:t>эстетическому, нравственному, патриотическому, этнокультурному воспитанию детей путем приобщения к искусству, народному творчеству, художественным ремеслам и промыслам, а также сохранению культурного наследия народов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создать условия для вовлечения детей в художественную деятельность по разным видам искусства и жанрам художественного творчества при сохранении традиций классического искусства;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обеспечить обновление содержания программ художественной направленности и развитие инфраструктуры дополнительного образования в том числе с применением цифровых технологий, современных средств коммуникации, оборудования, художественных материалов.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941" y="361354"/>
            <a:ext cx="581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Приоритеты обновления содержания и технологий по</a:t>
            </a:r>
          </a:p>
          <a:p>
            <a:r>
              <a:rPr lang="ru-RU" dirty="0"/>
              <a:t>направленностям дополнительного образования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6" name="Блок-схема: объединение 5"/>
          <p:cNvSpPr/>
          <p:nvPr/>
        </p:nvSpPr>
        <p:spPr>
          <a:xfrm rot="2910731">
            <a:off x="7759285" y="215888"/>
            <a:ext cx="931541" cy="1431560"/>
          </a:xfrm>
          <a:prstGeom prst="flowChartMerg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2893"/>
          <a:stretch/>
        </p:blipFill>
        <p:spPr bwMode="auto">
          <a:xfrm>
            <a:off x="-1" y="0"/>
            <a:ext cx="1782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5801" y="169462"/>
            <a:ext cx="6317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Приоритеты обновления содержания и технологий по</a:t>
            </a:r>
          </a:p>
          <a:p>
            <a:pPr lvl="0" algn="ctr"/>
            <a:r>
              <a:rPr lang="ru-RU" b="1" dirty="0"/>
              <a:t>направленностям дополнительного образования детей</a:t>
            </a:r>
          </a:p>
          <a:p>
            <a:pPr lvl="0"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2087" y="1369791"/>
            <a:ext cx="73614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Социально-гуманитарная направленность</a:t>
            </a:r>
            <a:r>
              <a:rPr lang="ru-RU" dirty="0">
                <a:solidFill>
                  <a:schemeClr val="tx2"/>
                </a:solidFill>
              </a:rPr>
              <a:t>: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• вовлечения </a:t>
            </a:r>
            <a:r>
              <a:rPr lang="ru-RU" dirty="0"/>
              <a:t>детей в практику глобального, регионального и локального развития общества</a:t>
            </a:r>
            <a:r>
              <a:rPr lang="ru-RU" dirty="0" smtClean="0"/>
              <a:t>,;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развития </a:t>
            </a:r>
            <a:r>
              <a:rPr lang="ru-RU" dirty="0"/>
              <a:t>культуры межнационального общения, лидерских качеств, финансовой, правовой и медиа-грамотности, предпринимательской деятельности, в том числе с применением игровых форматов и технологий, использования сетевых коммуникаций в реальной и виртуальной </a:t>
            </a:r>
            <a:r>
              <a:rPr lang="ru-RU" dirty="0" smtClean="0"/>
              <a:t>среде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формирования </a:t>
            </a:r>
            <a:r>
              <a:rPr lang="ru-RU" dirty="0"/>
              <a:t>у обучающихся навыков, связанных с эмоциональным, физическим, интеллектуальным, духовным развитием человека.</a:t>
            </a:r>
          </a:p>
        </p:txBody>
      </p:sp>
      <p:sp>
        <p:nvSpPr>
          <p:cNvPr id="6" name="Блок-схема: объединение 5"/>
          <p:cNvSpPr/>
          <p:nvPr/>
        </p:nvSpPr>
        <p:spPr>
          <a:xfrm rot="2910731">
            <a:off x="7682701" y="212282"/>
            <a:ext cx="921915" cy="1431560"/>
          </a:xfrm>
          <a:prstGeom prst="flowChartMerg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1527</Words>
  <Application>Microsoft Office PowerPoint</Application>
  <PresentationFormat>Экран (4:3)</PresentationFormat>
  <Paragraphs>163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70</cp:revision>
  <dcterms:created xsi:type="dcterms:W3CDTF">2022-09-29T07:06:21Z</dcterms:created>
  <dcterms:modified xsi:type="dcterms:W3CDTF">2022-10-20T16:44:06Z</dcterms:modified>
</cp:coreProperties>
</file>