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4" r:id="rId2"/>
    <p:sldId id="260" r:id="rId3"/>
    <p:sldId id="285" r:id="rId4"/>
    <p:sldId id="274" r:id="rId5"/>
    <p:sldId id="275" r:id="rId6"/>
    <p:sldId id="276" r:id="rId7"/>
    <p:sldId id="277" r:id="rId8"/>
    <p:sldId id="278" r:id="rId9"/>
    <p:sldId id="279" r:id="rId10"/>
    <p:sldId id="261" r:id="rId11"/>
    <p:sldId id="280" r:id="rId12"/>
    <p:sldId id="281" r:id="rId13"/>
    <p:sldId id="282" r:id="rId14"/>
    <p:sldId id="289" r:id="rId15"/>
    <p:sldId id="264" r:id="rId16"/>
    <p:sldId id="265" r:id="rId17"/>
    <p:sldId id="288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87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00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404664"/>
            <a:ext cx="7754713" cy="47525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Изменения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сфере нормативно-правовой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базы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регламентирующую деятельность организации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осуществляющую образовательную деятельность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дополнительным общеобразовательным программам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31840" y="6004806"/>
            <a:ext cx="2781875" cy="411951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МБУ  ДО ДДТ</a:t>
            </a:r>
          </a:p>
          <a:p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65104"/>
            <a:ext cx="2066299" cy="174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7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2404789"/>
          </a:xfrm>
        </p:spPr>
        <p:txBody>
          <a:bodyPr>
            <a:normAutofit/>
          </a:bodyPr>
          <a:lstStyle/>
          <a:p>
            <a:pPr indent="0" algn="just"/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</a:rPr>
              <a:t>П </a:t>
            </a:r>
            <a:r>
              <a:rPr lang="ru-RU" sz="1800" b="1" dirty="0">
                <a:solidFill>
                  <a:srgbClr val="0070C0"/>
                </a:solidFill>
              </a:rPr>
              <a:t>7 </a:t>
            </a:r>
            <a:r>
              <a:rPr lang="ru-RU" sz="1800" dirty="0" smtClean="0">
                <a:solidFill>
                  <a:srgbClr val="FF0000"/>
                </a:solidFill>
              </a:rPr>
              <a:t>Организация</a:t>
            </a:r>
            <a:r>
              <a:rPr lang="ru-RU" sz="1800" dirty="0">
                <a:solidFill>
                  <a:srgbClr val="FF0000"/>
                </a:solidFill>
              </a:rPr>
              <a:t>, осуществляющая образовательную деятельность, создает условия для реализации дополнительных общеобразовательных программ, учитывающие законодательство Российской Федерации в области обеспечения санитарно-эпидемиологического благополучия населения  </a:t>
            </a:r>
            <a:endParaRPr lang="ru-RU" sz="1800" dirty="0" smtClean="0">
              <a:solidFill>
                <a:srgbClr val="FF0000"/>
              </a:solidFill>
            </a:endParaRPr>
          </a:p>
          <a:p>
            <a:pPr indent="0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indent="0"/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660066"/>
                </a:solidFill>
              </a:rPr>
              <a:t>Изменение порядка организации и осуществления образовательной деятельности по дополнительным общеобразовательным программам </a:t>
            </a:r>
            <a:r>
              <a:rPr lang="ru-RU" sz="1800" b="1" dirty="0">
                <a:solidFill>
                  <a:srgbClr val="660066"/>
                </a:solidFill>
              </a:rPr>
              <a:t>№ 629 от </a:t>
            </a:r>
            <a:r>
              <a:rPr lang="ru-RU" sz="1800" b="1" dirty="0" smtClean="0">
                <a:solidFill>
                  <a:srgbClr val="660066"/>
                </a:solidFill>
              </a:rPr>
              <a:t>27 июля 2022 г.</a:t>
            </a:r>
            <a:endParaRPr lang="ru-RU" sz="1800" b="1" dirty="0">
              <a:solidFill>
                <a:srgbClr val="660066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49080"/>
            <a:ext cx="2236261" cy="188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5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b="1" dirty="0" smtClean="0">
                <a:solidFill>
                  <a:srgbClr val="0070C0"/>
                </a:solidFill>
              </a:rPr>
              <a:t>П.14 </a:t>
            </a:r>
            <a:r>
              <a:rPr lang="ru-RU" sz="2000" dirty="0"/>
              <a:t>При разработке и реализации дополнительных общеобразовательных программ </a:t>
            </a:r>
            <a:r>
              <a:rPr lang="ru-RU" sz="2000" dirty="0">
                <a:solidFill>
                  <a:srgbClr val="FF0000"/>
                </a:solidFill>
              </a:rPr>
              <a:t>могут использоваться </a:t>
            </a:r>
            <a:r>
              <a:rPr lang="ru-RU" sz="2000" dirty="0"/>
              <a:t>различные образовательные технологии, в том числе дистанционные образовательные технологии, электронное обучение </a:t>
            </a:r>
            <a:r>
              <a:rPr lang="ru-RU" sz="2000" dirty="0">
                <a:solidFill>
                  <a:srgbClr val="FF0000"/>
                </a:solidFill>
              </a:rPr>
              <a:t>с учетом требований, установленных законодательством Российской Федерации </a:t>
            </a:r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(вместо требований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программ, утвержденного приказом Министерством образования и науки РФ)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660066"/>
                </a:solidFill>
              </a:rPr>
              <a:t>Изменение порядка организации и осуществления образовательной деятельности по дополнительным общеобразовательным программам № 629 от 27 июля 2022 г.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45224"/>
            <a:ext cx="1373878" cy="1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09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rgbClr val="0070C0"/>
                </a:solidFill>
              </a:rPr>
              <a:t>П 17 </a:t>
            </a:r>
            <a:r>
              <a:rPr lang="ru-RU" sz="2000" dirty="0" smtClean="0"/>
              <a:t>Организации </a:t>
            </a:r>
            <a:r>
              <a:rPr lang="ru-RU" sz="2000" strike="sngStrike" dirty="0" smtClean="0"/>
              <a:t>ежегодно</a:t>
            </a:r>
            <a:r>
              <a:rPr lang="ru-RU" sz="2000" dirty="0" smtClean="0"/>
              <a:t>, </a:t>
            </a:r>
            <a:r>
              <a:rPr lang="ru-RU" sz="2000" dirty="0"/>
              <a:t>осуществляющие образовательную деятельность, обновляют дополнительные общеобразовательные программы с учетом развития науки, техники, культуры, экономики, технологий и социальной сферы</a:t>
            </a:r>
            <a:r>
              <a:rPr lang="ru-RU" sz="2000" dirty="0" smtClean="0"/>
              <a:t>. </a:t>
            </a:r>
            <a:r>
              <a:rPr lang="ru-RU" sz="2000" dirty="0" smtClean="0">
                <a:solidFill>
                  <a:srgbClr val="0070C0"/>
                </a:solidFill>
              </a:rPr>
              <a:t>(убрали слово ежегодно)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П 18 </a:t>
            </a:r>
            <a:r>
              <a:rPr lang="ru-RU" sz="2000" dirty="0"/>
              <a:t>Дополнительное образование детей может быть получено на иностранном языке в соответствии с дополнительной общеобразовательной программой и в порядке, установленном Федеральным законом </a:t>
            </a:r>
            <a:r>
              <a:rPr lang="ru-RU" sz="2000" b="1" dirty="0" smtClean="0">
                <a:solidFill>
                  <a:srgbClr val="FF0000"/>
                </a:solidFill>
              </a:rPr>
              <a:t>№ 273-ФЗ </a:t>
            </a:r>
            <a:r>
              <a:rPr lang="ru-RU" sz="2000" dirty="0"/>
              <a:t>и локальными нормативными актами организации, осуществляющей образовательную </a:t>
            </a:r>
            <a:r>
              <a:rPr lang="ru-RU" sz="2000" dirty="0" smtClean="0"/>
              <a:t>деятельность </a:t>
            </a:r>
            <a:r>
              <a:rPr lang="ru-RU" sz="2000" dirty="0" smtClean="0">
                <a:solidFill>
                  <a:srgbClr val="0070C0"/>
                </a:solidFill>
              </a:rPr>
              <a:t>(Заменили нормативно - правовые акты </a:t>
            </a:r>
            <a:r>
              <a:rPr lang="ru-RU" sz="2000" dirty="0">
                <a:solidFill>
                  <a:srgbClr val="0070C0"/>
                </a:solidFill>
              </a:rPr>
              <a:t>на актуальные</a:t>
            </a:r>
            <a:r>
              <a:rPr lang="ru-RU" sz="2000" dirty="0" smtClean="0">
                <a:solidFill>
                  <a:srgbClr val="0070C0"/>
                </a:solidFill>
              </a:rPr>
              <a:t>)</a:t>
            </a:r>
            <a:endParaRPr lang="ru-RU" sz="2000" b="1" dirty="0">
              <a:solidFill>
                <a:srgbClr val="0070C0"/>
              </a:solidFill>
            </a:endParaRPr>
          </a:p>
          <a:p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660066"/>
                </a:solidFill>
              </a:rPr>
              <a:t>Изменение порядка организации и осуществления образовательной деятельности по дополнительным общеобразовательным программам № 629 от 27 июля 2022 г.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05264"/>
            <a:ext cx="930098" cy="78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6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b="1" dirty="0" smtClean="0">
                <a:solidFill>
                  <a:srgbClr val="0070C0"/>
                </a:solidFill>
              </a:rPr>
              <a:t>П 19 </a:t>
            </a:r>
            <a:r>
              <a:rPr lang="ru-RU" sz="1800" dirty="0" smtClean="0"/>
              <a:t>При </a:t>
            </a:r>
            <a:r>
              <a:rPr lang="ru-RU" sz="1800" dirty="0"/>
              <a:t>реализации дополнительных общеобразовательных программ организации, осуществляющие образовательную деятельность, могут организовывать и проводить массовые мероприятия, создавать необходимые условия для совместной деятельности обучающихся и родителей (законных представителей) </a:t>
            </a:r>
            <a:r>
              <a:rPr lang="ru-RU" sz="1800" dirty="0">
                <a:solidFill>
                  <a:srgbClr val="FF0000"/>
                </a:solidFill>
              </a:rPr>
              <a:t>несовершеннолетних обучающихся</a:t>
            </a:r>
            <a:r>
              <a:rPr lang="ru-RU" sz="1800" dirty="0" smtClean="0">
                <a:solidFill>
                  <a:srgbClr val="FF0000"/>
                </a:solidFill>
              </a:rPr>
              <a:t>. </a:t>
            </a:r>
            <a:r>
              <a:rPr lang="ru-RU" sz="1800" dirty="0" smtClean="0">
                <a:solidFill>
                  <a:srgbClr val="0070C0"/>
                </a:solidFill>
              </a:rPr>
              <a:t>(уточнение)</a:t>
            </a:r>
            <a:endParaRPr lang="ru-RU" sz="1800" dirty="0">
              <a:solidFill>
                <a:srgbClr val="0070C0"/>
              </a:solidFill>
            </a:endParaRPr>
          </a:p>
          <a:p>
            <a:pPr algn="just"/>
            <a:r>
              <a:rPr lang="ru-RU" sz="1800" b="1" dirty="0" smtClean="0">
                <a:solidFill>
                  <a:srgbClr val="0070C0"/>
                </a:solidFill>
              </a:rPr>
              <a:t>П 21 </a:t>
            </a:r>
            <a:r>
              <a:rPr lang="ru-RU" sz="1800" dirty="0"/>
              <a:t>В работе объединений при наличии условий и согласия руководителя объединения совместно с несовершеннолетними обучающимися могут участвовать родители (законные представители) </a:t>
            </a:r>
            <a:r>
              <a:rPr lang="ru-RU" sz="1800" dirty="0">
                <a:solidFill>
                  <a:srgbClr val="FF0000"/>
                </a:solidFill>
              </a:rPr>
              <a:t>несовершеннолетних обучающихся</a:t>
            </a:r>
            <a:r>
              <a:rPr lang="ru-RU" sz="1800" dirty="0" smtClean="0">
                <a:solidFill>
                  <a:srgbClr val="FF0000"/>
                </a:solidFill>
              </a:rPr>
              <a:t>.</a:t>
            </a:r>
            <a:r>
              <a:rPr lang="ru-RU" sz="1800" dirty="0">
                <a:solidFill>
                  <a:srgbClr val="0070C0"/>
                </a:solidFill>
              </a:rPr>
              <a:t> (уточнение)</a:t>
            </a:r>
          </a:p>
          <a:p>
            <a:pPr algn="just"/>
            <a:endParaRPr lang="ru-RU" sz="1800" dirty="0">
              <a:solidFill>
                <a:srgbClr val="FF0000"/>
              </a:solidFill>
            </a:endParaRPr>
          </a:p>
          <a:p>
            <a:pPr algn="just"/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660066"/>
                </a:solidFill>
              </a:rPr>
              <a:t>Изменение порядка организации и осуществления образовательной деятельности по дополнительным общеобразовательным программам № 629 от 27 июля 2022 г.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69160"/>
            <a:ext cx="1544828" cy="130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9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rgbClr val="0070C0"/>
                </a:solidFill>
              </a:rPr>
              <a:t>П 24</a:t>
            </a:r>
            <a:r>
              <a:rPr lang="ru-RU" sz="1800" dirty="0"/>
              <a:t>. Для обучающихся с ограниченными возможностями здоровья организации, осуществляющие образовательную деятельность, организуют образовательный процесс </a:t>
            </a:r>
            <a:r>
              <a:rPr lang="ru-RU" sz="1800" dirty="0">
                <a:solidFill>
                  <a:srgbClr val="FF0000"/>
                </a:solidFill>
              </a:rPr>
              <a:t>по адаптированным дополнительным общеобразовательным программам</a:t>
            </a:r>
            <a:r>
              <a:rPr lang="ru-RU" sz="1800" dirty="0"/>
              <a:t> с учетом особенностей психофизического развития указанных категорий обучающихся.</a:t>
            </a:r>
          </a:p>
          <a:p>
            <a:pPr algn="just"/>
            <a:r>
              <a:rPr lang="ru-RU" sz="1800" dirty="0"/>
              <a:t>Организации, осуществляющие образовательную деятельность, должны создавать специальные условия в соответствии с заключением психолого-медико-педагогической комиссии </a:t>
            </a:r>
            <a:r>
              <a:rPr lang="ru-RU" sz="1800" dirty="0">
                <a:solidFill>
                  <a:srgbClr val="FF0000"/>
                </a:solidFill>
              </a:rPr>
              <a:t>и (или) индивидуальной программой реабилитации (</a:t>
            </a:r>
            <a:r>
              <a:rPr lang="ru-RU" sz="1800" dirty="0" err="1">
                <a:solidFill>
                  <a:srgbClr val="FF0000"/>
                </a:solidFill>
              </a:rPr>
              <a:t>абилитации</a:t>
            </a:r>
            <a:r>
              <a:rPr lang="ru-RU" sz="1800" dirty="0">
                <a:solidFill>
                  <a:srgbClr val="FF0000"/>
                </a:solidFill>
              </a:rPr>
              <a:t>) инвалида, ребенка-инвалида</a:t>
            </a:r>
            <a:r>
              <a:rPr lang="ru-RU" sz="1800" dirty="0" smtClean="0">
                <a:solidFill>
                  <a:srgbClr val="FF0000"/>
                </a:solidFill>
              </a:rPr>
              <a:t>. </a:t>
            </a:r>
            <a:r>
              <a:rPr lang="ru-RU" sz="1800" dirty="0" smtClean="0">
                <a:solidFill>
                  <a:srgbClr val="0070C0"/>
                </a:solidFill>
              </a:rPr>
              <a:t>(дополнение к специальным условиям)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</a:rPr>
              <a:t>Организация образовательного процесса с обучающимися с ОВЗ и инвалидностью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5373216"/>
            <a:ext cx="1249958" cy="105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2248347"/>
            <a:ext cx="8352928" cy="387781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25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адаптированным дополнительным общеобразовательным программам для обучающихся с ограниченными возможностями здоровья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учитывать особые образовательные потребности обучающихся различных нозологических групп, указанных в пункте 26 Порядка, и быть направлена на решение следующих задач:</a:t>
            </a:r>
          </a:p>
          <a:p>
            <a:pPr marL="411480" lvl="1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оказание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 помощи, реабилитации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11480" lvl="1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дифференцированной помощи, в том числе оказание ассистентом (помощником) при необходимости технической помощи;</a:t>
            </a:r>
          </a:p>
          <a:p>
            <a:pPr marL="411480" lvl="1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вербальной и невербальной коммуникации для обучающихся с выраженными проблемами коммуникации, в том числе:</a:t>
            </a:r>
          </a:p>
          <a:p>
            <a:pPr marL="411480" lvl="1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средств альтернативной или дополнительной коммуникации;</a:t>
            </a:r>
          </a:p>
          <a:p>
            <a:pPr marL="411480" lvl="1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 и независимости при освоении доступных видов деятельности;</a:t>
            </a:r>
          </a:p>
          <a:p>
            <a:pPr marL="411480" lvl="1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определенному виду деятельности в рамках реализации дополнительных общеобразовательных программ.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Организация образовательного процесса с обучающимися с ОВЗ и инвалидностью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87489"/>
            <a:ext cx="7745505" cy="3877815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rgbClr val="0070C0"/>
                </a:solidFill>
              </a:rPr>
              <a:t>П 26  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u="sng" dirty="0" smtClean="0"/>
              <a:t>Содержание</a:t>
            </a:r>
            <a:r>
              <a:rPr lang="ru-RU" sz="1600" dirty="0" smtClean="0"/>
              <a:t> </a:t>
            </a:r>
            <a:r>
              <a:rPr lang="ru-RU" sz="1600" dirty="0"/>
              <a:t>образования и </a:t>
            </a:r>
            <a:r>
              <a:rPr lang="ru-RU" sz="1600" u="sng" dirty="0"/>
              <a:t>условия организации обучения и воспитания</a:t>
            </a:r>
            <a:r>
              <a:rPr lang="ru-RU" sz="1600" dirty="0"/>
              <a:t> обучающихся с ограниченными возможностями здоровья </a:t>
            </a:r>
            <a:r>
              <a:rPr lang="ru-RU" sz="1600" dirty="0">
                <a:solidFill>
                  <a:schemeClr val="tx1"/>
                </a:solidFill>
              </a:rPr>
              <a:t>определяются</a:t>
            </a:r>
            <a:r>
              <a:rPr lang="ru-RU" sz="1600" dirty="0">
                <a:solidFill>
                  <a:srgbClr val="FF0000"/>
                </a:solidFill>
              </a:rPr>
              <a:t> адаптированной образовательной программой</a:t>
            </a:r>
            <a:r>
              <a:rPr lang="ru-RU" sz="1600" dirty="0"/>
              <a:t>, а для инвалидов также в соответствии с индивидуальной программой реабилитации </a:t>
            </a:r>
            <a:r>
              <a:rPr lang="ru-RU" sz="1600" dirty="0" smtClean="0"/>
              <a:t>инвалида. </a:t>
            </a:r>
          </a:p>
          <a:p>
            <a:pPr marL="411480" lvl="1" indent="0" algn="just">
              <a:buNone/>
            </a:pPr>
            <a:r>
              <a:rPr lang="ru-RU" sz="1600" dirty="0" smtClean="0"/>
              <a:t>      Образовательная </a:t>
            </a:r>
            <a:r>
              <a:rPr lang="ru-RU" sz="1600" dirty="0"/>
              <a:t>деятельность обучающихся с ограниченными возможностями здоровья по дополнительным общеобразовательным программам может осуществляться на основе дополнительных общеобразовательных программ, адаптированных при необходимости для обучения указанных обучающихся, с привлечением специалистов в области коррекционной педагогики, а также педагогических работников, освоивших соответствующую программу профессиональной переподготовки и повышения квалификации.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</a:rPr>
              <a:t>Организация образовательного процесса с обучающимися с ОВЗ и инвалидностью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77" y="5222558"/>
            <a:ext cx="1042094" cy="87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3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П 27 </a:t>
            </a:r>
            <a:r>
              <a:rPr lang="ru-RU" sz="2000" dirty="0" smtClean="0"/>
              <a:t>В </a:t>
            </a:r>
            <a:r>
              <a:rPr lang="ru-RU" sz="2000" dirty="0"/>
              <a:t>целях доступности получения дополнительного образования обучающимися с ограниченными возможностями здоровья организации, осуществляющие образовательную деятельность, </a:t>
            </a:r>
            <a:r>
              <a:rPr lang="ru-RU" sz="2000" dirty="0">
                <a:solidFill>
                  <a:srgbClr val="FF0000"/>
                </a:solidFill>
              </a:rPr>
              <a:t>по адаптированным дополнительным образовательным программам </a:t>
            </a:r>
            <a:r>
              <a:rPr lang="ru-RU" sz="2000" dirty="0"/>
              <a:t>обеспечивают создание </a:t>
            </a:r>
            <a:r>
              <a:rPr lang="ru-RU" sz="2000" u="sng" dirty="0"/>
              <a:t>специальных условий </a:t>
            </a:r>
            <a:r>
              <a:rPr lang="ru-RU" sz="2000" dirty="0"/>
              <a:t>для получения образования указанными обучающимися, в том числе: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</a:rPr>
              <a:t>Организация образовательного процесса с обучающимися с ОВЗ и инвалидностью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41167"/>
            <a:ext cx="1506216" cy="1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6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132855"/>
            <a:ext cx="8640960" cy="4320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dirty="0" smtClean="0"/>
              <a:t>- размещение </a:t>
            </a:r>
            <a:r>
              <a:rPr lang="ru-RU" sz="1200" dirty="0"/>
              <a:t>в доступных для обучающихся, являющимися слепыми и слабовидящими, местах и в адаптированной форме (с учетом их особых потребностей) тактильные информационные таблички, выполненные укрупненным шрифтом, и с использованием рельефно-линейного шрифта или рельефно-точечного шрифта Брайля, с номерами и наименованиями помещений, а также справочной информацией о расписании учебных занятий;</a:t>
            </a:r>
          </a:p>
          <a:p>
            <a:pPr marL="0" indent="0" algn="just">
              <a:buNone/>
            </a:pPr>
            <a:r>
              <a:rPr lang="ru-RU" sz="1200" dirty="0" smtClean="0"/>
              <a:t>- доступ </a:t>
            </a:r>
            <a:r>
              <a:rPr lang="ru-RU" sz="1200" dirty="0"/>
              <a:t>обучающегося, являющегося слепым и использующего собаку-поводыря, к зданию организации, осуществляющей образовательную деятельность, располагающему местом для размещения собаки-поводыря в часы обучения самого обучающегося;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- звуковые </a:t>
            </a:r>
            <a:r>
              <a:rPr lang="ru-RU" sz="1200" dirty="0">
                <a:solidFill>
                  <a:srgbClr val="FF0000"/>
                </a:solidFill>
              </a:rPr>
              <a:t>маяки, облегчающие поиск входа в организацию, осуществляющую образовательную деятельность;</a:t>
            </a:r>
          </a:p>
          <a:p>
            <a:pPr marL="0" indent="0" algn="just">
              <a:buNone/>
            </a:pPr>
            <a:r>
              <a:rPr lang="ru-RU" sz="1200" dirty="0" smtClean="0"/>
              <a:t>- выпуск </a:t>
            </a:r>
            <a:r>
              <a:rPr lang="ru-RU" sz="1200" dirty="0"/>
              <a:t>альтернативных форматов печатных материалов по дополнительным общеобразовательным программам (крупный шрифт или аудиофайлы);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- контрастную </a:t>
            </a:r>
            <a:r>
              <a:rPr lang="ru-RU" sz="1200" dirty="0">
                <a:solidFill>
                  <a:srgbClr val="FF0000"/>
                </a:solidFill>
              </a:rPr>
              <a:t>маркировку </a:t>
            </a:r>
            <a:r>
              <a:rPr lang="ru-RU" sz="1200" dirty="0" err="1">
                <a:solidFill>
                  <a:srgbClr val="FF0000"/>
                </a:solidFill>
              </a:rPr>
              <a:t>проступей</a:t>
            </a:r>
            <a:r>
              <a:rPr lang="ru-RU" sz="1200" dirty="0">
                <a:solidFill>
                  <a:srgbClr val="FF0000"/>
                </a:solidFill>
              </a:rPr>
              <a:t> крайних ступеней в виде противоскользящих полос, а также контрастную маркировку прозрачных полотен дверей, ограждений (перегородок). При реализации дополнительных общеразвивающих программ в области физической культуры и спорта, организации, осуществляющие образовательную деятельность, край ванны бассейна по всему периметру должны выделять полосой, имеющей контрастную окраску по отношению к цвету обходной дорожки;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- применение </a:t>
            </a:r>
            <a:r>
              <a:rPr lang="ru-RU" sz="1200" dirty="0">
                <a:solidFill>
                  <a:srgbClr val="FF0000"/>
                </a:solidFill>
              </a:rPr>
              <a:t>специальных методов и приемов обучения, связанных с показом и демонстрацией движений и практических действий;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- использование </a:t>
            </a:r>
            <a:r>
              <a:rPr lang="ru-RU" sz="1200" dirty="0">
                <a:solidFill>
                  <a:srgbClr val="FF0000"/>
                </a:solidFill>
              </a:rPr>
              <a:t>специальных учебников, учебных пособий и наглядных дидактических средств (муляжи, модели, макеты, укрупненные и (или) рельефные иллюстрации);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- применение </a:t>
            </a:r>
            <a:r>
              <a:rPr lang="ru-RU" sz="1200" dirty="0">
                <a:solidFill>
                  <a:srgbClr val="FF0000"/>
                </a:solidFill>
              </a:rPr>
              <a:t>специального спортивного инвентаря и рельефно-контрастной маркировки спортивных залов и игровых площадок (при реализации дополнительных общеразвивающих программ в области физической культуры и спорта);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 27         </a:t>
            </a:r>
            <a:r>
              <a:rPr lang="ru-RU" sz="2400" b="1" dirty="0" smtClean="0">
                <a:solidFill>
                  <a:srgbClr val="002060"/>
                </a:solidFill>
              </a:rPr>
              <a:t>а) для </a:t>
            </a:r>
            <a:r>
              <a:rPr lang="ru-RU" sz="2400" b="1" dirty="0">
                <a:solidFill>
                  <a:srgbClr val="002060"/>
                </a:solidFill>
              </a:rPr>
              <a:t>обучающихся с ограниченными возможностями здоровья по зрению:</a:t>
            </a:r>
          </a:p>
        </p:txBody>
      </p:sp>
    </p:spTree>
    <p:extLst>
      <p:ext uri="{BB962C8B-B14F-4D97-AF65-F5344CB8AC3E}">
        <p14:creationId xmlns:p14="http://schemas.microsoft.com/office/powerpoint/2010/main" val="42541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- дублирование </a:t>
            </a:r>
            <a:r>
              <a:rPr lang="ru-RU" sz="1800" dirty="0"/>
              <a:t>звуковой справочной информации о расписании учебных занятий визуальной (установка визуально-акустического оборудования с возможностью трансляции субтитров</a:t>
            </a:r>
            <a:r>
              <a:rPr lang="ru-RU" sz="1800" dirty="0" smtClean="0"/>
              <a:t>);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- обеспечение </a:t>
            </a:r>
            <a:r>
              <a:rPr lang="ru-RU" sz="1800" dirty="0">
                <a:solidFill>
                  <a:srgbClr val="FF0000"/>
                </a:solidFill>
              </a:rPr>
              <a:t>возможности понимания и восприятия обучающимися на </a:t>
            </a:r>
            <a:r>
              <a:rPr lang="ru-RU" sz="1800" dirty="0" err="1">
                <a:solidFill>
                  <a:srgbClr val="FF0000"/>
                </a:solidFill>
              </a:rPr>
              <a:t>слухо</a:t>
            </a:r>
            <a:r>
              <a:rPr lang="ru-RU" sz="1800" dirty="0">
                <a:solidFill>
                  <a:srgbClr val="FF0000"/>
                </a:solidFill>
              </a:rPr>
              <a:t>-зрительной основе инструкций и речевого материала, связанного с тематикой учебных занятий, а также использования его в самостоятельной речи;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- использование </a:t>
            </a:r>
            <a:r>
              <a:rPr lang="ru-RU" sz="1800" dirty="0">
                <a:solidFill>
                  <a:srgbClr val="FF0000"/>
                </a:solidFill>
              </a:rPr>
              <a:t>с учетом речевого развития обучающихся разных форм словесной речи (устной, письменной, </a:t>
            </a:r>
            <a:r>
              <a:rPr lang="ru-RU" sz="1800" dirty="0" err="1">
                <a:solidFill>
                  <a:srgbClr val="FF0000"/>
                </a:solidFill>
              </a:rPr>
              <a:t>дактильной</a:t>
            </a:r>
            <a:r>
              <a:rPr lang="ru-RU" sz="1800" dirty="0">
                <a:solidFill>
                  <a:srgbClr val="FF0000"/>
                </a:solidFill>
              </a:rPr>
              <a:t>) для обеспечения полноты и точности восприятия информации и организации речевого взаимодействия в процессе учебных занятий;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П 27         </a:t>
            </a:r>
            <a:r>
              <a:rPr lang="ru-RU" sz="2400" b="1" dirty="0">
                <a:solidFill>
                  <a:srgbClr val="002060"/>
                </a:solidFill>
              </a:rPr>
              <a:t>б) для обучающихся с ограниченными возможностями здоровья по слуху: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57192"/>
            <a:ext cx="1763960" cy="14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9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Приказ № 629 от27 июля 2022 г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Об утверждении Порядка организации и осуществления образовательной деятельности по дополнительным общеобразовательным программам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9470"/>
            <a:ext cx="2304256" cy="325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139470"/>
            <a:ext cx="2285377" cy="323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5618338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Приказ </a:t>
            </a:r>
            <a:r>
              <a:rPr lang="ru-RU" b="1" dirty="0" smtClean="0">
                <a:solidFill>
                  <a:srgbClr val="C00000"/>
                </a:solidFill>
              </a:rPr>
              <a:t>вступил </a:t>
            </a:r>
            <a:r>
              <a:rPr lang="ru-RU" b="1" dirty="0">
                <a:solidFill>
                  <a:srgbClr val="C00000"/>
                </a:solidFill>
              </a:rPr>
              <a:t>в силу с 1 марта 2023 года и действует до 28 февраля 2029 года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34835"/>
            <a:ext cx="1330970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0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материально-технические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условия, предусматривающие возможность беспрепятственного доступа обучающихся в учебные помещения, столовые, туалетные и другие помещения организации, осуществляющей образовательную деятельность, а также их пребывания в указанных помещениях (наличие пандусов, поручней, расширенных дверных проемов, лифтов, локальное понижение стоек-барьеров до высоты не более 0,8 м; </a:t>
            </a: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тналичие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кресел и других приспособлений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безбарьерную</a:t>
            </a:r>
            <a:r>
              <a:rPr lang="ru-RU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архитектурно-планировочную среду;</a:t>
            </a:r>
            <a:b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вербальной и невербальной коммуникации (для обучающихся с двигательными нарушениями в сочетании с грубыми нарушениями речи и коммуникации);</a:t>
            </a:r>
            <a:b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включение 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содержание образования упражнений на развитие равновесия, точность воспроизведения характера движений по темпу, ритмичности, напряженности, амплитуде и другое (при реализации дополнительных общеразвивающих программ в области физической культуры и спорта);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П 27 </a:t>
            </a:r>
            <a:r>
              <a:rPr lang="ru-RU" sz="2400" b="1" dirty="0" smtClean="0">
                <a:solidFill>
                  <a:srgbClr val="C00000"/>
                </a:solidFill>
              </a:rPr>
              <a:t>       </a:t>
            </a:r>
            <a:r>
              <a:rPr lang="ru-RU" sz="2400" b="1" dirty="0" smtClean="0">
                <a:solidFill>
                  <a:srgbClr val="002060"/>
                </a:solidFill>
              </a:rPr>
              <a:t>в</a:t>
            </a:r>
            <a:r>
              <a:rPr lang="ru-RU" sz="2400" b="1" dirty="0">
                <a:solidFill>
                  <a:srgbClr val="002060"/>
                </a:solidFill>
              </a:rPr>
              <a:t>) для обучающихся, имеющих нарушения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опорно-двигательного </a:t>
            </a:r>
            <a:r>
              <a:rPr lang="ru-RU" sz="2400" b="1" dirty="0">
                <a:solidFill>
                  <a:srgbClr val="002060"/>
                </a:solidFill>
              </a:rPr>
              <a:t>аппарата: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05264"/>
            <a:ext cx="1008112" cy="85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3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- адаптация </a:t>
            </a:r>
            <a:r>
              <a:rPr lang="ru-RU" sz="1400" dirty="0">
                <a:solidFill>
                  <a:srgbClr val="FF0000"/>
                </a:solidFill>
              </a:rPr>
              <a:t>содержания теоретического материала в текстовом/аудио- /</a:t>
            </a:r>
            <a:r>
              <a:rPr lang="ru-RU" sz="1400" dirty="0" err="1">
                <a:solidFill>
                  <a:srgbClr val="FF0000"/>
                </a:solidFill>
              </a:rPr>
              <a:t>видеоформате</a:t>
            </a:r>
            <a:r>
              <a:rPr lang="ru-RU" sz="1400" dirty="0">
                <a:solidFill>
                  <a:srgbClr val="FF0000"/>
                </a:solidFill>
              </a:rPr>
              <a:t> в соответствии с речевыми возможностями обучающихся; создание условий, облегчающих работу с данным теоретическим материалом (восприятие/воспроизведение);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- использование </a:t>
            </a:r>
            <a:r>
              <a:rPr lang="ru-RU" sz="1400" dirty="0">
                <a:solidFill>
                  <a:srgbClr val="FF0000"/>
                </a:solidFill>
              </a:rPr>
              <a:t>средств альтернативной коммуникации, включая коммуникаторы, специальные планшеты, кнопки, коммуникативные программы, коммуникативные доски и так далее;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- преимущественное </a:t>
            </a:r>
            <a:r>
              <a:rPr lang="ru-RU" sz="1400" dirty="0">
                <a:solidFill>
                  <a:srgbClr val="FF0000"/>
                </a:solidFill>
              </a:rPr>
              <a:t>использование методов и приемов демонстрации, показа действий, зрительного образца перед вербальными методами на первоначальном периоде обучения;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- стимуляция </a:t>
            </a:r>
            <a:r>
              <a:rPr lang="ru-RU" sz="1400" dirty="0">
                <a:solidFill>
                  <a:srgbClr val="FF0000"/>
                </a:solidFill>
              </a:rPr>
              <a:t>речевой активности и коммуникации (словесные отчеты о выполненных действиях, формулирование вопросов, поддержание диалога, информирование о возникающих проблемах);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- обеспечение </a:t>
            </a:r>
            <a:r>
              <a:rPr lang="ru-RU" sz="1400" dirty="0">
                <a:solidFill>
                  <a:srgbClr val="FF0000"/>
                </a:solidFill>
              </a:rPr>
              <a:t>понимания обращенной речи (четкое, внятное проговаривание инструкций, коротких и ясных по содержанию);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- нормативные </a:t>
            </a:r>
            <a:r>
              <a:rPr lang="ru-RU" sz="1400" dirty="0">
                <a:solidFill>
                  <a:srgbClr val="FF0000"/>
                </a:solidFill>
              </a:rPr>
              <a:t>речевые образцы (грамотная речь педагога (тренера, инструктора);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- расширение </a:t>
            </a:r>
            <a:r>
              <a:rPr lang="ru-RU" sz="1600" dirty="0">
                <a:solidFill>
                  <a:srgbClr val="FF0000"/>
                </a:solidFill>
              </a:rPr>
              <a:t>пассивного и активного словаря обучающихся с тяжелыми нарушениями речи за счет освоения специальной терминологии;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П 27      </a:t>
            </a:r>
            <a:r>
              <a:rPr lang="ru-RU" sz="2400" b="1" dirty="0">
                <a:solidFill>
                  <a:srgbClr val="002060"/>
                </a:solidFill>
              </a:rPr>
              <a:t>г) для обучающихся с тяжелыми нарушениями речи: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17232"/>
            <a:ext cx="1337028" cy="112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1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sz="2000" dirty="0">
                <a:solidFill>
                  <a:srgbClr val="FF0000"/>
                </a:solidFill>
              </a:rPr>
              <a:t>использование визуальных расписаний;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П 27      </a:t>
            </a:r>
            <a:r>
              <a:rPr lang="ru-RU" sz="2400" b="1" dirty="0">
                <a:solidFill>
                  <a:srgbClr val="002060"/>
                </a:solidFill>
              </a:rPr>
              <a:t>д) для обучающихся с расстройствами аутистического спектра (РАС)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81128"/>
            <a:ext cx="1656184" cy="13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8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48347"/>
            <a:ext cx="8352927" cy="38778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- </a:t>
            </a:r>
            <a:r>
              <a:rPr lang="ru-RU" sz="1400" dirty="0" smtClean="0">
                <a:solidFill>
                  <a:srgbClr val="FF0000"/>
                </a:solidFill>
              </a:rPr>
              <a:t>использование </a:t>
            </a:r>
            <a:r>
              <a:rPr lang="ru-RU" sz="1400" dirty="0">
                <a:solidFill>
                  <a:srgbClr val="FF0000"/>
                </a:solidFill>
              </a:rPr>
              <a:t>дополнительной визуальной поддержки в виде смысловых опор, облегчающих восприятие инструкций, усвоение правил, алгоритмов выполнения спортивных упражнений (например, пошаговая памятка или визуальная подсказка, выполненная в знаково-символической форме);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- обеспечение </a:t>
            </a:r>
            <a:r>
              <a:rPr lang="ru-RU" sz="1400" dirty="0">
                <a:solidFill>
                  <a:srgbClr val="FF0000"/>
                </a:solidFill>
              </a:rPr>
              <a:t>особой структуры учебного занятия, обеспечивающей профилактику физических, эмоциональных и/или интеллектуальных перегрузок и формирование </a:t>
            </a:r>
            <a:r>
              <a:rPr lang="ru-RU" sz="1400" dirty="0" err="1">
                <a:solidFill>
                  <a:srgbClr val="FF0000"/>
                </a:solidFill>
              </a:rPr>
              <a:t>саморегуляции</a:t>
            </a:r>
            <a:r>
              <a:rPr lang="ru-RU" sz="1400" dirty="0">
                <a:solidFill>
                  <a:srgbClr val="FF0000"/>
                </a:solidFill>
              </a:rPr>
              <a:t> деятельности и </a:t>
            </a:r>
            <a:r>
              <a:rPr lang="ru-RU" sz="1400" dirty="0" smtClean="0">
                <a:solidFill>
                  <a:srgbClr val="FF0000"/>
                </a:solidFill>
              </a:rPr>
              <a:t>поведения;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- использование </a:t>
            </a:r>
            <a:r>
              <a:rPr lang="ru-RU" sz="1400" dirty="0">
                <a:solidFill>
                  <a:srgbClr val="FF0000"/>
                </a:solidFill>
              </a:rPr>
              <a:t>специальных приемов и методов обучения;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- дифференциация </a:t>
            </a:r>
            <a:r>
              <a:rPr lang="ru-RU" sz="1400" dirty="0">
                <a:solidFill>
                  <a:srgbClr val="FF0000"/>
                </a:solidFill>
              </a:rPr>
              <a:t>требований к процессу и результатам учебных занятий с учетом психофизических возможностей обучающихся;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- соблюдение </a:t>
            </a:r>
            <a:r>
              <a:rPr lang="ru-RU" sz="1400" dirty="0">
                <a:solidFill>
                  <a:srgbClr val="FF0000"/>
                </a:solidFill>
              </a:rPr>
              <a:t>оптимального режима физической нагрузки с учетом особенностей </a:t>
            </a:r>
            <a:r>
              <a:rPr lang="ru-RU" sz="1400" dirty="0" err="1">
                <a:solidFill>
                  <a:srgbClr val="FF0000"/>
                </a:solidFill>
              </a:rPr>
              <a:t>нейродинамики</a:t>
            </a:r>
            <a:r>
              <a:rPr lang="ru-RU" sz="1400" dirty="0">
                <a:solidFill>
                  <a:srgbClr val="FF0000"/>
                </a:solidFill>
              </a:rPr>
              <a:t> обучающегося, его работоспособности, темповых характеристик, использование гибкого подхода к выбору видов и режима физической нагрузки с учетом особенностей функционального состояния центральной нервной системы и </a:t>
            </a:r>
            <a:r>
              <a:rPr lang="ru-RU" sz="1400" dirty="0" err="1">
                <a:solidFill>
                  <a:srgbClr val="FF0000"/>
                </a:solidFill>
              </a:rPr>
              <a:t>нейродинамики</a:t>
            </a:r>
            <a:r>
              <a:rPr lang="ru-RU" sz="1400" dirty="0">
                <a:solidFill>
                  <a:srgbClr val="FF0000"/>
                </a:solidFill>
              </a:rPr>
              <a:t> психических процессов обучающегося (быстрой истощаемости, низкой работоспособности, пониженного общего тонуса и другие), использование </a:t>
            </a:r>
            <a:r>
              <a:rPr lang="ru-RU" sz="1400" dirty="0" err="1">
                <a:solidFill>
                  <a:srgbClr val="FF0000"/>
                </a:solidFill>
              </a:rPr>
              <a:t>здоровьесберегающих</a:t>
            </a:r>
            <a:r>
              <a:rPr lang="ru-RU" sz="1400" dirty="0">
                <a:solidFill>
                  <a:srgbClr val="FF0000"/>
                </a:solidFill>
              </a:rPr>
              <a:t> и коррекционно-оздоровительных технологий, направленных на компенсацию нарушений моторики, пространственной ориентировки, внимания, </a:t>
            </a:r>
            <a:r>
              <a:rPr lang="ru-RU" sz="1400" dirty="0" err="1">
                <a:solidFill>
                  <a:srgbClr val="FF0000"/>
                </a:solidFill>
              </a:rPr>
              <a:t>скоординированности</a:t>
            </a:r>
            <a:r>
              <a:rPr lang="ru-RU" sz="1400" dirty="0">
                <a:solidFill>
                  <a:srgbClr val="FF0000"/>
                </a:solidFill>
              </a:rPr>
              <a:t> межанализаторных систем (при реализации дополнительных общеразвивающих программ в области физической культуры и спорта);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П 27     </a:t>
            </a:r>
            <a:r>
              <a:rPr lang="ru-RU" sz="2400" b="1" dirty="0">
                <a:solidFill>
                  <a:srgbClr val="002060"/>
                </a:solidFill>
              </a:rPr>
              <a:t>е) для обучающихся с задержкой психического развития: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- специально </a:t>
            </a:r>
            <a:r>
              <a:rPr lang="ru-RU" dirty="0">
                <a:solidFill>
                  <a:srgbClr val="FF0000"/>
                </a:solidFill>
              </a:rPr>
              <a:t>оборудованные "зоны отдыха" для снятия сенсорной и эмоциональной перегрузки;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- для </a:t>
            </a:r>
            <a:r>
              <a:rPr lang="ru-RU" dirty="0">
                <a:solidFill>
                  <a:srgbClr val="FF0000"/>
                </a:solidFill>
              </a:rPr>
              <a:t>обучающихся с выраженными сложными дефектами (тяжелыми и множественными нарушениями развития) (ТМНР) - психолого-педагогическое </a:t>
            </a:r>
            <a:r>
              <a:rPr lang="ru-RU" dirty="0" err="1">
                <a:solidFill>
                  <a:srgbClr val="FF0000"/>
                </a:solidFill>
              </a:rPr>
              <a:t>тьюторское</a:t>
            </a:r>
            <a:r>
              <a:rPr lang="ru-RU" dirty="0">
                <a:solidFill>
                  <a:srgbClr val="FF0000"/>
                </a:solidFill>
              </a:rPr>
              <a:t> сопровождение;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- учет </a:t>
            </a:r>
            <a:r>
              <a:rPr lang="ru-RU" dirty="0">
                <a:solidFill>
                  <a:srgbClr val="FF0000"/>
                </a:solidFill>
              </a:rPr>
              <a:t>особенностей обучающихся с умственной отсталостью (коммуникативные трудности с новыми людьми, замедленное восприятие и ориентировка в новом пространстве, ограниченное понимание словесной инструкции, замедленный темп усвоения нового материала, новых движений, изменения в поведении при физических нагрузках);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- сочетание </a:t>
            </a:r>
            <a:r>
              <a:rPr lang="ru-RU" dirty="0">
                <a:solidFill>
                  <a:srgbClr val="FF0000"/>
                </a:solidFill>
              </a:rPr>
              <a:t>различных методов обучения (подражание, показ, образец, словесная инструкция) с преобладанием практических методов обучения, многократное повторение для усвоения нового материала, новых движений.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56263" cy="105425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 27        </a:t>
            </a:r>
            <a:r>
              <a:rPr lang="ru-RU" sz="2000" b="1" dirty="0" smtClean="0">
                <a:solidFill>
                  <a:srgbClr val="002060"/>
                </a:solidFill>
              </a:rPr>
              <a:t>ж</a:t>
            </a:r>
            <a:r>
              <a:rPr lang="ru-RU" sz="2000" b="1" dirty="0">
                <a:solidFill>
                  <a:srgbClr val="002060"/>
                </a:solidFill>
              </a:rPr>
              <a:t>) для обучающихся с умственной отсталостью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(</a:t>
            </a:r>
            <a:r>
              <a:rPr lang="ru-RU" sz="2000" b="1" dirty="0">
                <a:solidFill>
                  <a:srgbClr val="002060"/>
                </a:solidFill>
              </a:rPr>
              <a:t>интеллектуальными нарушениями):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811044"/>
            <a:ext cx="936104" cy="78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842" y="548680"/>
            <a:ext cx="7756263" cy="105425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Электронный ресурс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2153" y="2736503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http://publication.pravo.gov.ru/Document/View/0001202209270013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69160"/>
            <a:ext cx="175577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3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1. Какой номер приказа вступил в силу с 1 марта 2023 года?</a:t>
            </a:r>
          </a:p>
          <a:p>
            <a:pPr marL="0"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2. Какую группу обучающихся назвали </a:t>
            </a:r>
            <a:r>
              <a:rPr lang="ru-RU" sz="2000" dirty="0">
                <a:solidFill>
                  <a:schemeClr val="tx1"/>
                </a:solidFill>
              </a:rPr>
              <a:t>«</a:t>
            </a:r>
            <a:r>
              <a:rPr lang="ru-RU" sz="2000" dirty="0" smtClean="0">
                <a:solidFill>
                  <a:schemeClr val="tx1"/>
                </a:solidFill>
              </a:rPr>
              <a:t>Обучающиеся с </a:t>
            </a:r>
            <a:r>
              <a:rPr lang="ru-RU" sz="2000" dirty="0">
                <a:solidFill>
                  <a:schemeClr val="tx1"/>
                </a:solidFill>
              </a:rPr>
              <a:t>ограниченными возможностями </a:t>
            </a:r>
            <a:r>
              <a:rPr lang="ru-RU" sz="2000" dirty="0" smtClean="0">
                <a:solidFill>
                  <a:schemeClr val="tx1"/>
                </a:solidFill>
              </a:rPr>
              <a:t>здоровья» </a:t>
            </a:r>
          </a:p>
          <a:p>
            <a:pPr marL="0"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3. Какими органами РФ устанавливаются правила организации и осуществления образовательной деятельности по дополнительным образовательным программа спортивной подготовки</a:t>
            </a:r>
            <a:r>
              <a:rPr lang="ru-RU" sz="2000" dirty="0">
                <a:solidFill>
                  <a:schemeClr val="tx1"/>
                </a:solidFill>
              </a:rPr>
              <a:t>? в области </a:t>
            </a:r>
            <a:r>
              <a:rPr lang="ru-RU" sz="2000" dirty="0" smtClean="0">
                <a:solidFill>
                  <a:schemeClr val="tx1"/>
                </a:solidFill>
              </a:rPr>
              <a:t>искусств?</a:t>
            </a:r>
          </a:p>
          <a:p>
            <a:pPr marL="0"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4. Какой формулировкой </a:t>
            </a:r>
            <a:r>
              <a:rPr lang="ru-RU" sz="2000" dirty="0" smtClean="0">
                <a:solidFill>
                  <a:schemeClr val="tx1"/>
                </a:solidFill>
              </a:rPr>
              <a:t>в целевых ориентирах заменили </a:t>
            </a:r>
            <a:r>
              <a:rPr lang="ru-RU" sz="2000" dirty="0" smtClean="0">
                <a:solidFill>
                  <a:schemeClr val="tx1"/>
                </a:solidFill>
              </a:rPr>
              <a:t>слово «талантливых»?</a:t>
            </a:r>
          </a:p>
          <a:p>
            <a:pPr marL="0"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5. По какой программе организуют </a:t>
            </a:r>
            <a:r>
              <a:rPr lang="ru-RU" sz="2000" dirty="0">
                <a:solidFill>
                  <a:schemeClr val="tx1"/>
                </a:solidFill>
              </a:rPr>
              <a:t>образовательный процесс </a:t>
            </a:r>
            <a:r>
              <a:rPr lang="ru-RU" sz="2000" dirty="0" smtClean="0">
                <a:solidFill>
                  <a:schemeClr val="tx1"/>
                </a:solidFill>
              </a:rPr>
              <a:t>обучающихся </a:t>
            </a:r>
            <a:r>
              <a:rPr lang="ru-RU" sz="2000" dirty="0">
                <a:solidFill>
                  <a:schemeClr val="tx1"/>
                </a:solidFill>
              </a:rPr>
              <a:t>с ограниченными возможностями здоровья </a:t>
            </a:r>
            <a:r>
              <a:rPr lang="ru-RU" sz="2000" dirty="0" smtClean="0">
                <a:solidFill>
                  <a:schemeClr val="tx1"/>
                </a:solidFill>
              </a:rPr>
              <a:t>?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Рефлексия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(вопрос – ответ)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01208"/>
            <a:ext cx="1440160" cy="121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6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Черный текст в пунктах </a:t>
            </a:r>
            <a:r>
              <a:rPr lang="ru-RU" dirty="0" smtClean="0"/>
              <a:t>– изменения не затронули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Красный текст </a:t>
            </a:r>
            <a:r>
              <a:rPr lang="ru-RU" dirty="0" smtClean="0"/>
              <a:t>- новые изменения и дополнения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Голубой цвет текста </a:t>
            </a:r>
            <a:r>
              <a:rPr lang="ru-RU" dirty="0" smtClean="0"/>
              <a:t>– комментарии составителя презентации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Пояснительная записка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25144"/>
            <a:ext cx="1979723" cy="166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0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87489"/>
            <a:ext cx="7745505" cy="387781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1600" b="1" dirty="0" smtClean="0">
                <a:solidFill>
                  <a:srgbClr val="0070C0"/>
                </a:solidFill>
              </a:rPr>
              <a:t>П. </a:t>
            </a:r>
            <a:r>
              <a:rPr lang="ru-RU" sz="2000" b="1" dirty="0" smtClean="0">
                <a:solidFill>
                  <a:srgbClr val="0070C0"/>
                </a:solidFill>
              </a:rPr>
              <a:t>1 </a:t>
            </a:r>
            <a:r>
              <a:rPr lang="ru-RU" sz="2000" dirty="0" smtClean="0">
                <a:solidFill>
                  <a:srgbClr val="0070C0"/>
                </a:solidFill>
                <a:ea typeface="Times New Roman"/>
                <a:cs typeface="Times New Roman"/>
              </a:rPr>
              <a:t> </a:t>
            </a:r>
            <a:r>
              <a:rPr lang="ru-RU" sz="1800" dirty="0">
                <a:solidFill>
                  <a:schemeClr val="tx1"/>
                </a:solidFill>
                <a:ea typeface="Times New Roman"/>
                <a:cs typeface="Times New Roman"/>
              </a:rPr>
              <a:t>Порядок организации и осуществления образовательной деятельности по дополнительным общеобразовательным программам (далее - Порядок) регулирует организацию и осуществление образовательной деятельности по дополнительным общеобразовательным программам, в том числе особенности организации образовательной деятельности для обучающихся с ограниченными возможностями здоровья, </a:t>
            </a:r>
            <a:r>
              <a:rPr lang="ru-RU" sz="1800" u="sng" dirty="0">
                <a:solidFill>
                  <a:schemeClr val="tx1"/>
                </a:solidFill>
                <a:ea typeface="Times New Roman"/>
                <a:cs typeface="Times New Roman"/>
              </a:rPr>
              <a:t>детей-инвалидов, инвалидов </a:t>
            </a:r>
            <a:r>
              <a:rPr lang="ru-RU" sz="2000" b="1" dirty="0">
                <a:solidFill>
                  <a:srgbClr val="FF0000"/>
                </a:solidFill>
                <a:ea typeface="Times New Roman"/>
                <a:cs typeface="Times New Roman"/>
              </a:rPr>
              <a:t>(далее вместе - обучающиеся с ограниченными возможностями здоровья</a:t>
            </a:r>
            <a:r>
              <a:rPr lang="ru-RU" sz="2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). </a:t>
            </a:r>
            <a:r>
              <a:rPr lang="ru-RU" sz="2000" dirty="0" smtClean="0">
                <a:solidFill>
                  <a:srgbClr val="0070C0"/>
                </a:solidFill>
                <a:ea typeface="Times New Roman"/>
                <a:cs typeface="Times New Roman"/>
              </a:rPr>
              <a:t>(уточнение)</a:t>
            </a:r>
            <a:endParaRPr lang="ru-RU" sz="18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Изменение порядка организации и осуществления образовательной деятельности по дополнительным общеобразовательным программам № 629 от 27 июля 2022 г.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51478"/>
            <a:ext cx="1512168" cy="127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1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87489"/>
            <a:ext cx="7905201" cy="387781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1600" b="1" dirty="0" smtClean="0">
                <a:solidFill>
                  <a:srgbClr val="0070C0"/>
                </a:solidFill>
              </a:rPr>
              <a:t>П. 2 </a:t>
            </a:r>
            <a:r>
              <a:rPr lang="ru-RU" sz="1800" dirty="0">
                <a:solidFill>
                  <a:schemeClr val="tx1"/>
                </a:solidFill>
                <a:ea typeface="Times New Roman"/>
                <a:cs typeface="Times New Roman"/>
              </a:rPr>
              <a:t>Порядок является обязательным </a:t>
            </a:r>
            <a:r>
              <a:rPr lang="ru-RU" sz="1800" b="1" dirty="0">
                <a:solidFill>
                  <a:srgbClr val="FF0000"/>
                </a:solidFill>
                <a:ea typeface="Times New Roman"/>
                <a:cs typeface="Times New Roman"/>
              </a:rPr>
              <a:t>для реализующих дополнительные общеобразовательные программы организаций</a:t>
            </a:r>
            <a:r>
              <a:rPr lang="ru-RU" sz="1800" dirty="0">
                <a:ea typeface="Times New Roman"/>
                <a:cs typeface="Times New Roman"/>
              </a:rPr>
              <a:t>, </a:t>
            </a:r>
            <a:r>
              <a:rPr lang="ru-RU" sz="1800" dirty="0">
                <a:solidFill>
                  <a:schemeClr val="tx1"/>
                </a:solidFill>
                <a:ea typeface="Times New Roman"/>
                <a:cs typeface="Times New Roman"/>
              </a:rPr>
              <a:t>осуществляющих образовательную деятельность, а также индивидуальных предпринимателей (далее - организации, осуществляющие образовательную деятельность</a:t>
            </a:r>
            <a:r>
              <a:rPr lang="ru-RU" sz="1800" dirty="0" smtClean="0">
                <a:solidFill>
                  <a:schemeClr val="tx1"/>
                </a:solidFill>
                <a:ea typeface="Times New Roman"/>
                <a:cs typeface="Times New Roman"/>
              </a:rPr>
              <a:t>). </a:t>
            </a:r>
          </a:p>
          <a:p>
            <a:pPr marL="411480" lvl="1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1600" dirty="0" smtClean="0">
                <a:solidFill>
                  <a:srgbClr val="0070C0"/>
                </a:solidFill>
                <a:ea typeface="Times New Roman"/>
                <a:cs typeface="Times New Roman"/>
              </a:rPr>
              <a:t>(акцент делается не для </a:t>
            </a:r>
            <a:r>
              <a:rPr lang="ru-RU" sz="1600" dirty="0">
                <a:solidFill>
                  <a:srgbClr val="0070C0"/>
                </a:solidFill>
                <a:ea typeface="Times New Roman"/>
                <a:cs typeface="Times New Roman"/>
              </a:rPr>
              <a:t>организации, </a:t>
            </a:r>
            <a:r>
              <a:rPr lang="ru-RU" sz="1600" dirty="0" smtClean="0">
                <a:solidFill>
                  <a:srgbClr val="0070C0"/>
                </a:solidFill>
                <a:ea typeface="Times New Roman"/>
                <a:cs typeface="Times New Roman"/>
              </a:rPr>
              <a:t>осуществляющих </a:t>
            </a:r>
            <a:r>
              <a:rPr lang="ru-RU" sz="1600" dirty="0">
                <a:solidFill>
                  <a:srgbClr val="0070C0"/>
                </a:solidFill>
                <a:ea typeface="Times New Roman"/>
                <a:cs typeface="Times New Roman"/>
              </a:rPr>
              <a:t>образовательную </a:t>
            </a:r>
            <a:r>
              <a:rPr lang="ru-RU" sz="1600" dirty="0" smtClean="0">
                <a:solidFill>
                  <a:srgbClr val="0070C0"/>
                </a:solidFill>
                <a:ea typeface="Times New Roman"/>
                <a:cs typeface="Times New Roman"/>
              </a:rPr>
              <a:t>деятельность, а для </a:t>
            </a:r>
            <a:r>
              <a:rPr lang="ru-RU" sz="1600" dirty="0">
                <a:solidFill>
                  <a:srgbClr val="0070C0"/>
                </a:solidFill>
                <a:ea typeface="Times New Roman"/>
                <a:cs typeface="Times New Roman"/>
              </a:rPr>
              <a:t>реализующих дополнительные общеобразовательные программы организаций</a:t>
            </a:r>
            <a:r>
              <a:rPr lang="ru-RU" sz="1600" dirty="0" smtClean="0">
                <a:solidFill>
                  <a:srgbClr val="0070C0"/>
                </a:solidFill>
                <a:ea typeface="Times New Roman"/>
                <a:cs typeface="Times New Roman"/>
              </a:rPr>
              <a:t>)</a:t>
            </a:r>
            <a:endParaRPr lang="ru-RU" sz="16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lvl="1"/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7030A0"/>
                </a:solidFill>
              </a:rPr>
              <a:t>Изменение порядка организации и осуществления образовательной деятельности по дополнительным общеобразовательным программам № 629 от 27 июля 2022 г.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49775"/>
            <a:ext cx="2100585" cy="176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34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algn="just">
              <a:buClr>
                <a:srgbClr val="873624"/>
              </a:buClr>
            </a:pP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П </a:t>
            </a:r>
            <a:r>
              <a:rPr lang="ru-RU" sz="1600" b="1" dirty="0">
                <a:solidFill>
                  <a:srgbClr val="0070C0"/>
                </a:solidFill>
              </a:rPr>
              <a:t>3 </a:t>
            </a:r>
            <a:r>
              <a:rPr lang="ru-RU" sz="1800" dirty="0">
                <a:solidFill>
                  <a:srgbClr val="FF0000"/>
                </a:solidFill>
              </a:rPr>
              <a:t>Действие Порядка не распространяется на дипломатические представительства и консульские учреждения РФ, представительства РФ при международных (межгосударственных, межправительственных) организациях.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7030A0"/>
                </a:solidFill>
              </a:rPr>
              <a:t>Изменение порядка организации и осуществления образовательной деятельности по дополнительным общеобразовательным программам № 629 </a:t>
            </a:r>
            <a:r>
              <a:rPr lang="ru-RU" sz="1800" b="1" dirty="0" smtClean="0">
                <a:solidFill>
                  <a:srgbClr val="7030A0"/>
                </a:solidFill>
              </a:rPr>
              <a:t>от </a:t>
            </a:r>
            <a:r>
              <a:rPr lang="ru-RU" sz="1800" b="1" dirty="0">
                <a:solidFill>
                  <a:srgbClr val="7030A0"/>
                </a:solidFill>
              </a:rPr>
              <a:t>27 июля 2022 г.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65103"/>
            <a:ext cx="1808698" cy="152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9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3988965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rgbClr val="0070C0"/>
                </a:solidFill>
              </a:rPr>
              <a:t>П. 4 </a:t>
            </a:r>
            <a:r>
              <a:rPr lang="ru-RU" sz="1800" dirty="0" smtClean="0">
                <a:ea typeface="Times New Roman"/>
              </a:rPr>
              <a:t>Особенности </a:t>
            </a:r>
            <a:r>
              <a:rPr lang="ru-RU" sz="1800" dirty="0">
                <a:ea typeface="Times New Roman"/>
              </a:rPr>
              <a:t>организации и осуществления образовательной деятельности по дополнительным образовательным </a:t>
            </a:r>
            <a:r>
              <a:rPr lang="ru-RU" sz="1800" dirty="0">
                <a:solidFill>
                  <a:srgbClr val="FF0000"/>
                </a:solidFill>
                <a:ea typeface="Times New Roman"/>
              </a:rPr>
              <a:t>программам спортивной </a:t>
            </a:r>
            <a:r>
              <a:rPr lang="ru-RU" sz="1800" dirty="0" smtClean="0">
                <a:solidFill>
                  <a:srgbClr val="FF0000"/>
                </a:solidFill>
                <a:ea typeface="Times New Roman"/>
              </a:rPr>
              <a:t>подготовки устанавливаются </a:t>
            </a:r>
            <a:r>
              <a:rPr lang="ru-RU" sz="1800" dirty="0">
                <a:solidFill>
                  <a:srgbClr val="FF0000"/>
                </a:solidFill>
                <a:ea typeface="Times New Roman"/>
              </a:rPr>
              <a:t>Министерством спорта Российской Федерации по согласованию с Министерством просвещения </a:t>
            </a:r>
            <a:r>
              <a:rPr lang="ru-RU" sz="1800" dirty="0" smtClean="0">
                <a:solidFill>
                  <a:srgbClr val="FF0000"/>
                </a:solidFill>
                <a:ea typeface="Times New Roman"/>
              </a:rPr>
              <a:t>Российской Федерации. </a:t>
            </a:r>
          </a:p>
          <a:p>
            <a:pPr marL="411480" lvl="1" indent="0" algn="just">
              <a:buNone/>
            </a:pPr>
            <a:r>
              <a:rPr lang="ru-RU" sz="1800" dirty="0" smtClean="0">
                <a:ea typeface="Times New Roman"/>
              </a:rPr>
              <a:t>Особенности </a:t>
            </a:r>
            <a:r>
              <a:rPr lang="ru-RU" sz="1800" dirty="0">
                <a:ea typeface="Times New Roman"/>
              </a:rPr>
              <a:t>организации и осуществления образовательной деятельности, методической деятельности по дополнительным общеобразовательным </a:t>
            </a:r>
            <a:r>
              <a:rPr lang="ru-RU" sz="1800" dirty="0">
                <a:solidFill>
                  <a:srgbClr val="FF0000"/>
                </a:solidFill>
                <a:ea typeface="Times New Roman"/>
              </a:rPr>
              <a:t>программам в области искусств устанавливаются Министерством культуры Российской Федерации по согласованию с Министерством просвещения Российской </a:t>
            </a:r>
            <a:r>
              <a:rPr lang="ru-RU" sz="1800" dirty="0" smtClean="0">
                <a:solidFill>
                  <a:srgbClr val="FF0000"/>
                </a:solidFill>
                <a:ea typeface="Times New Roman"/>
              </a:rPr>
              <a:t>Федерации. </a:t>
            </a:r>
          </a:p>
          <a:p>
            <a:pPr marL="411480" lvl="1" indent="0" algn="just">
              <a:buNone/>
            </a:pPr>
            <a:r>
              <a:rPr lang="ru-RU" sz="1800" dirty="0" smtClean="0">
                <a:solidFill>
                  <a:srgbClr val="0070C0"/>
                </a:solidFill>
                <a:ea typeface="Times New Roman"/>
              </a:rPr>
              <a:t>(Если раньше реализация дополнительных </a:t>
            </a:r>
            <a:r>
              <a:rPr lang="ru-RU" sz="1800" dirty="0" err="1" smtClean="0">
                <a:solidFill>
                  <a:srgbClr val="0070C0"/>
                </a:solidFill>
                <a:ea typeface="Times New Roman"/>
              </a:rPr>
              <a:t>предпрофессинальных</a:t>
            </a:r>
            <a:r>
              <a:rPr lang="ru-RU" sz="1800" dirty="0" smtClean="0">
                <a:solidFill>
                  <a:srgbClr val="0070C0"/>
                </a:solidFill>
                <a:ea typeface="Times New Roman"/>
              </a:rPr>
              <a:t> программ в области искусств и в области физической культуры и спорта регулировался Федеральным законом от 29 декабря 2012 г)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660066"/>
                </a:solidFill>
              </a:rPr>
              <a:t>Изменение порядка организации и осуществления образовательной деятельности по дополнительным общеобразовательным программам № 629 от 27 июля 2022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7285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132855"/>
            <a:ext cx="8049217" cy="4392489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4300" b="1" dirty="0" smtClean="0">
                <a:solidFill>
                  <a:srgbClr val="0070C0"/>
                </a:solidFill>
              </a:rPr>
              <a:t>П. 5</a:t>
            </a:r>
            <a:r>
              <a:rPr lang="ru-RU" sz="5500" b="1" dirty="0" smtClean="0">
                <a:solidFill>
                  <a:srgbClr val="0070C0"/>
                </a:solidFill>
              </a:rPr>
              <a:t> </a:t>
            </a:r>
            <a:r>
              <a:rPr lang="ru-RU" sz="3700" dirty="0" smtClean="0">
                <a:ea typeface="Times New Roman"/>
                <a:cs typeface="Times New Roman"/>
              </a:rPr>
              <a:t>Образовательная </a:t>
            </a:r>
            <a:r>
              <a:rPr lang="ru-RU" sz="3700" dirty="0">
                <a:ea typeface="Times New Roman"/>
                <a:cs typeface="Times New Roman"/>
              </a:rPr>
              <a:t>деятельность по дополнительным общеобразовательным программам должна быть направлена на: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3700" dirty="0">
                <a:ea typeface="Times New Roman"/>
                <a:cs typeface="Times New Roman"/>
              </a:rPr>
              <a:t>обеспечение духовно-нравственного, гражданско-патриотического воспитания обучающихся</a:t>
            </a:r>
            <a:r>
              <a:rPr lang="ru-RU" sz="3700" dirty="0" smtClean="0">
                <a:solidFill>
                  <a:srgbClr val="FF0000"/>
                </a:solidFill>
                <a:ea typeface="Times New Roman"/>
                <a:cs typeface="Times New Roman"/>
              </a:rPr>
              <a:t>; </a:t>
            </a:r>
            <a:r>
              <a:rPr lang="ru-RU" sz="3700" dirty="0" smtClean="0">
                <a:solidFill>
                  <a:srgbClr val="0070C0"/>
                </a:solidFill>
                <a:ea typeface="Times New Roman"/>
                <a:cs typeface="Times New Roman"/>
              </a:rPr>
              <a:t>(вышло на 1 план)</a:t>
            </a:r>
            <a:endParaRPr lang="ru-RU" sz="37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3700" dirty="0">
                <a:ea typeface="Times New Roman"/>
                <a:cs typeface="Times New Roman"/>
              </a:rPr>
              <a:t>формирование и развитие творческих способностей обучающихся;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3700" dirty="0">
                <a:ea typeface="Times New Roman"/>
                <a:cs typeface="Times New Roman"/>
              </a:rPr>
              <a:t>удовлетворение индивидуальных потребностей обучающихся в интеллектуальном, нравственном, художественно-эстетическом развитии и </a:t>
            </a:r>
            <a:r>
              <a:rPr lang="ru-RU" sz="3700" b="1" dirty="0">
                <a:solidFill>
                  <a:srgbClr val="FF0000"/>
                </a:solidFill>
                <a:ea typeface="Times New Roman"/>
                <a:cs typeface="Times New Roman"/>
              </a:rPr>
              <a:t>физическом совершенствовании</a:t>
            </a:r>
            <a:r>
              <a:rPr lang="ru-RU" sz="3700" dirty="0" smtClean="0">
                <a:solidFill>
                  <a:srgbClr val="FF0000"/>
                </a:solidFill>
                <a:ea typeface="Times New Roman"/>
                <a:cs typeface="Times New Roman"/>
              </a:rPr>
              <a:t>; </a:t>
            </a:r>
            <a:r>
              <a:rPr lang="ru-RU" sz="3700" dirty="0" smtClean="0">
                <a:solidFill>
                  <a:srgbClr val="0070C0"/>
                </a:solidFill>
                <a:ea typeface="Times New Roman"/>
                <a:cs typeface="Times New Roman"/>
              </a:rPr>
              <a:t>(вместо физической культуры и спортом)</a:t>
            </a:r>
            <a:endParaRPr lang="ru-RU" sz="37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3700" dirty="0">
                <a:ea typeface="Times New Roman"/>
                <a:cs typeface="Times New Roman"/>
              </a:rPr>
              <a:t>формирование культуры здорового и безопасного образа жизни, укрепление здоровья, а также на организацию свободного времени обучающихся;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3700" dirty="0">
                <a:ea typeface="Times New Roman"/>
                <a:cs typeface="Times New Roman"/>
              </a:rPr>
              <a:t>адаптацию обучающихся к жизни в обществе;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3700" dirty="0">
                <a:ea typeface="Times New Roman"/>
                <a:cs typeface="Times New Roman"/>
              </a:rPr>
              <a:t>профессиональную ориентацию обучающихся;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3700" dirty="0">
                <a:ea typeface="Times New Roman"/>
                <a:cs typeface="Times New Roman"/>
              </a:rPr>
              <a:t>выявление, развитие и поддержку обучающихся, проявивших </a:t>
            </a:r>
            <a:r>
              <a:rPr lang="ru-RU" sz="3700" b="1" dirty="0">
                <a:solidFill>
                  <a:srgbClr val="FF0000"/>
                </a:solidFill>
                <a:ea typeface="Times New Roman"/>
                <a:cs typeface="Times New Roman"/>
              </a:rPr>
              <a:t>выдающиеся способности</a:t>
            </a:r>
            <a:r>
              <a:rPr lang="ru-RU" sz="3700" dirty="0" smtClean="0">
                <a:solidFill>
                  <a:srgbClr val="FF0000"/>
                </a:solidFill>
                <a:ea typeface="Times New Roman"/>
                <a:cs typeface="Times New Roman"/>
              </a:rPr>
              <a:t>; </a:t>
            </a:r>
            <a:r>
              <a:rPr lang="ru-RU" sz="3700" dirty="0">
                <a:solidFill>
                  <a:srgbClr val="0070C0"/>
                </a:solidFill>
                <a:ea typeface="Times New Roman"/>
                <a:cs typeface="Times New Roman"/>
              </a:rPr>
              <a:t>(</a:t>
            </a:r>
            <a:r>
              <a:rPr lang="ru-RU" sz="3700" dirty="0" smtClean="0">
                <a:solidFill>
                  <a:srgbClr val="0070C0"/>
                </a:solidFill>
                <a:ea typeface="Times New Roman"/>
                <a:cs typeface="Times New Roman"/>
              </a:rPr>
              <a:t>вместо талантливых)</a:t>
            </a:r>
            <a:endParaRPr lang="ru-RU" sz="37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3700" dirty="0">
                <a:ea typeface="Times New Roman"/>
                <a:cs typeface="Times New Roman"/>
              </a:rPr>
              <a:t>удовлетворение иных образовательных потребностей и интересов обучающихся, не противоречащих законодательству Российской Федерации, осуществляемых за пределами федеральных государственных образовательных стандартов и федеральных государственных требований.</a:t>
            </a:r>
          </a:p>
          <a:p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660066"/>
                </a:solidFill>
              </a:rPr>
              <a:t>Изменение порядка организации и осуществления образовательной деятельности по дополнительным общеобразовательным программам № 629 от 27 июля 2022 г.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373878" cy="1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49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rgbClr val="0070C0"/>
                </a:solidFill>
              </a:rPr>
              <a:t>П. 6 </a:t>
            </a:r>
            <a:r>
              <a:rPr lang="ru-RU" sz="1600" dirty="0"/>
              <a:t>Содержание дополнительных общеразвивающих программ и сроки обучения по ним определяются образовательной программой, разработанной и утвержденной организацией, осуществляющей образовательную деятельность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/>
              <a:t>Содержание дополнительных </a:t>
            </a:r>
            <a:r>
              <a:rPr lang="ru-RU" sz="1600" b="1" dirty="0">
                <a:solidFill>
                  <a:srgbClr val="FF0000"/>
                </a:solidFill>
              </a:rPr>
              <a:t>предпрофессиональных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rgbClr val="FF0000"/>
                </a:solidFill>
              </a:rPr>
              <a:t>программ в области искусств</a:t>
            </a:r>
            <a:r>
              <a:rPr lang="ru-RU" sz="1600" b="1" dirty="0"/>
              <a:t> </a:t>
            </a:r>
            <a:r>
              <a:rPr lang="ru-RU" sz="1600" dirty="0"/>
              <a:t>определяется образовательной программой, разработанной и утвержденной организацией, осуществляющей образовательную деятельность, в соответствии с федеральными государственными требованиями. (</a:t>
            </a:r>
            <a:r>
              <a:rPr lang="ru-RU" sz="1600" dirty="0" smtClean="0"/>
              <a:t>ФГТ)</a:t>
            </a:r>
          </a:p>
          <a:p>
            <a:pPr algn="just"/>
            <a:r>
              <a:rPr lang="ru-RU" sz="1600" dirty="0" smtClean="0"/>
              <a:t>Содержание </a:t>
            </a:r>
            <a:r>
              <a:rPr lang="ru-RU" sz="1600" dirty="0"/>
              <a:t>дополнительных образовательных </a:t>
            </a:r>
            <a:r>
              <a:rPr lang="ru-RU" sz="1600" dirty="0">
                <a:solidFill>
                  <a:schemeClr val="tx1"/>
                </a:solidFill>
              </a:rPr>
              <a:t>программ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спортивной подготовки </a:t>
            </a:r>
            <a:r>
              <a:rPr lang="ru-RU" sz="1600" dirty="0"/>
              <a:t>определяется соответствующей образовательной программой, разработанной и утвержденной организацией, реализующей дополнительные образовательные </a:t>
            </a:r>
            <a:r>
              <a:rPr lang="ru-RU" sz="1600" dirty="0">
                <a:solidFill>
                  <a:schemeClr val="tx1"/>
                </a:solidFill>
              </a:rPr>
              <a:t>программы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спортивной подготовки</a:t>
            </a:r>
            <a:r>
              <a:rPr lang="ru-RU" sz="1600" dirty="0"/>
              <a:t>, с учетом примерных дополнительных образовательных </a:t>
            </a:r>
            <a:r>
              <a:rPr lang="ru-RU" sz="1600" dirty="0">
                <a:solidFill>
                  <a:schemeClr val="tx1"/>
                </a:solidFill>
              </a:rPr>
              <a:t>программ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спортивной </a:t>
            </a:r>
            <a:r>
              <a:rPr lang="ru-RU" sz="1600" b="1" dirty="0" smtClean="0">
                <a:solidFill>
                  <a:srgbClr val="FF0000"/>
                </a:solidFill>
              </a:rPr>
              <a:t>подготовки</a:t>
            </a:r>
            <a:r>
              <a:rPr lang="ru-RU" sz="1600" dirty="0" smtClean="0"/>
              <a:t>. 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(уточнения по </a:t>
            </a:r>
            <a:r>
              <a:rPr lang="ru-RU" sz="1600" dirty="0" err="1" smtClean="0">
                <a:solidFill>
                  <a:srgbClr val="0070C0"/>
                </a:solidFill>
              </a:rPr>
              <a:t>предпрофессинальным</a:t>
            </a:r>
            <a:r>
              <a:rPr lang="ru-RU" sz="1600" dirty="0" smtClean="0">
                <a:solidFill>
                  <a:srgbClr val="0070C0"/>
                </a:solidFill>
              </a:rPr>
              <a:t> программам в области искусств и области спортивной подготовки).</a:t>
            </a:r>
            <a:endParaRPr lang="ru-RU" sz="1600" dirty="0">
              <a:solidFill>
                <a:srgbClr val="0070C0"/>
              </a:solidFill>
            </a:endParaRPr>
          </a:p>
          <a:p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660066"/>
                </a:solidFill>
              </a:rPr>
              <a:t>Изменение порядка организации и осуществления образовательной деятельности по дополнительным общеобразовательным программам № 629 от 27 июля 2022 г.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89240"/>
            <a:ext cx="1127983" cy="95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85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1248</TotalTime>
  <Words>2237</Words>
  <Application>Microsoft Office PowerPoint</Application>
  <PresentationFormat>Экран (4:3)</PresentationFormat>
  <Paragraphs>107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Твердый переплет</vt:lpstr>
      <vt:lpstr>    Изменения в сфере нормативно-правовой  базы регламентирующую деятельность организации осуществляющую образовательную деятельность по дополнительным общеобразовательным программам </vt:lpstr>
      <vt:lpstr>Приказ № 629 от27 июля 2022 г Об утверждении Порядка организации и осуществления образовательной деятельности по дополнительным общеобразовательным программам</vt:lpstr>
      <vt:lpstr>Пояснительная записка</vt:lpstr>
      <vt:lpstr>Изменение порядка организации и осуществления образовательной деятельности по дополнительным общеобразовательным программам № 629 от 27 июля 2022 г.</vt:lpstr>
      <vt:lpstr>Изменение порядка организации и осуществления образовательной деятельности по дополнительным общеобразовательным программам № 629 от 27 июля 2022 г.</vt:lpstr>
      <vt:lpstr>Изменение порядка организации и осуществления образовательной деятельности по дополнительным общеобразовательным программам № 629 от 27 июля 2022 г.</vt:lpstr>
      <vt:lpstr>Изменение порядка организации и осуществления образовательной деятельности по дополнительным общеобразовательным программам № 629 от 27 июля 2022 г.</vt:lpstr>
      <vt:lpstr>Изменение порядка организации и осуществления образовательной деятельности по дополнительным общеобразовательным программам № 629 от 27 июля 2022 г.</vt:lpstr>
      <vt:lpstr>Изменение порядка организации и осуществления образовательной деятельности по дополнительным общеобразовательным программам № 629 от 27 июля 2022 г.</vt:lpstr>
      <vt:lpstr>Изменение порядка организации и осуществления образовательной деятельности по дополнительным общеобразовательным программам № 629 от 27 июля 2022 г.</vt:lpstr>
      <vt:lpstr>Изменение порядка организации и осуществления образовательной деятельности по дополнительным общеобразовательным программам № 629 от 27 июля 2022 г.</vt:lpstr>
      <vt:lpstr>Изменение порядка организации и осуществления образовательной деятельности по дополнительным общеобразовательным программам № 629 от 27 июля 2022 г.</vt:lpstr>
      <vt:lpstr>Изменение порядка организации и осуществления образовательной деятельности по дополнительным общеобразовательным программам № 629 от 27 июля 2022 г.</vt:lpstr>
      <vt:lpstr>Организация образовательного процесса с обучающимися с ОВЗ и инвалидностью</vt:lpstr>
      <vt:lpstr>Организация образовательного процесса с обучающимися с ОВЗ и инвалидностью</vt:lpstr>
      <vt:lpstr>Организация образовательного процесса с обучающимися с ОВЗ и инвалидностью</vt:lpstr>
      <vt:lpstr>Организация образовательного процесса с обучающимися с ОВЗ и инвалидностью</vt:lpstr>
      <vt:lpstr>П 27         а) для обучающихся с ограниченными возможностями здоровья по зрению:</vt:lpstr>
      <vt:lpstr>П 27         б) для обучающихся с ограниченными возможностями здоровья по слуху:</vt:lpstr>
      <vt:lpstr> П 27        в) для обучающихся, имеющих нарушения  опорно-двигательного аппарата:</vt:lpstr>
      <vt:lpstr> П 27      г) для обучающихся с тяжелыми нарушениями речи:</vt:lpstr>
      <vt:lpstr>П 27      д) для обучающихся с расстройствами аутистического спектра (РАС) </vt:lpstr>
      <vt:lpstr>П 27     е) для обучающихся с задержкой психического развития: </vt:lpstr>
      <vt:lpstr>П 27        ж) для обучающихся с умственной отсталостью  (интеллектуальными нарушениями):</vt:lpstr>
      <vt:lpstr>Электронный ресурс</vt:lpstr>
      <vt:lpstr>Рефлексия  (вопрос – ответ)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нормативно-провавой базы регламентирующую деятельность организации дополнительного образования</dc:title>
  <dc:creator>User</dc:creator>
  <cp:lastModifiedBy>User</cp:lastModifiedBy>
  <cp:revision>86</cp:revision>
  <dcterms:created xsi:type="dcterms:W3CDTF">2023-02-02T02:51:20Z</dcterms:created>
  <dcterms:modified xsi:type="dcterms:W3CDTF">2023-03-16T23:30:28Z</dcterms:modified>
</cp:coreProperties>
</file>