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9" r:id="rId1"/>
  </p:sldMasterIdLst>
  <p:notesMasterIdLst>
    <p:notesMasterId r:id="rId17"/>
  </p:notesMasterIdLst>
  <p:handoutMasterIdLst>
    <p:handoutMasterId r:id="rId18"/>
  </p:handoutMasterIdLst>
  <p:sldIdLst>
    <p:sldId id="422" r:id="rId2"/>
    <p:sldId id="477" r:id="rId3"/>
    <p:sldId id="475" r:id="rId4"/>
    <p:sldId id="343" r:id="rId5"/>
    <p:sldId id="478" r:id="rId6"/>
    <p:sldId id="347" r:id="rId7"/>
    <p:sldId id="389" r:id="rId8"/>
    <p:sldId id="479" r:id="rId9"/>
    <p:sldId id="411" r:id="rId10"/>
    <p:sldId id="480" r:id="rId11"/>
    <p:sldId id="324" r:id="rId12"/>
    <p:sldId id="440" r:id="rId13"/>
    <p:sldId id="289" r:id="rId14"/>
    <p:sldId id="473" r:id="rId15"/>
    <p:sldId id="481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3E"/>
    <a:srgbClr val="1081DE"/>
    <a:srgbClr val="3099F0"/>
    <a:srgbClr val="0099FF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>
        <p:scale>
          <a:sx n="70" d="100"/>
          <a:sy n="70" d="100"/>
        </p:scale>
        <p:origin x="-5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226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96"/>
        <p:guide orient="horz" pos="3128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Старший методист ЦКОП   Галина Львовна Ховрус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23A09-D0BD-4E7E-846B-0D917578BE3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07FEA-E978-45D5-BC21-763F8D305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9937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Старший методист ЦКОП   Галина Львовна Ховрус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7050C-82FD-40D1-AFB2-939C71791AEB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F4C9D-4118-40E2-BA4D-7D1FDFEE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6704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4C9D-4118-40E2-BA4D-7D1FDFEED2D0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Старший методист ЦКОП   Галина Львовна Ховрус</a:t>
            </a:r>
          </a:p>
        </p:txBody>
      </p:sp>
    </p:spTree>
    <p:extLst>
      <p:ext uri="{BB962C8B-B14F-4D97-AF65-F5344CB8AC3E}">
        <p14:creationId xmlns:p14="http://schemas.microsoft.com/office/powerpoint/2010/main" val="113950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Старший методист ЦКОП   Галина Львовна Ховрус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EF4C9D-4118-40E2-BA4D-7D1FDFEED2D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1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Старший методист ЦКОП   Галина Львовна Ховрус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EF4C9D-4118-40E2-BA4D-7D1FDFEED2D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1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Старший методист ЦКОП   Галина Львовна Ховрус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EF4C9D-4118-40E2-BA4D-7D1FDFEED2D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8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Старший методист ЦКОП   Галина Львовна Ховрус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EF4C9D-4118-40E2-BA4D-7D1FDFEED2D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54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09E9F-F89E-4C58-8024-BD898ECAD5BF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151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774504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1223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16881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0415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6942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9794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226F0-4528-4369-81E0-061566AF3753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2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1D2E-628A-45E3-B7E0-604C052A8AD8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1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F2EF-2C1C-4AE2-B96A-A6ECBBECB1F1}" type="datetime1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2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A96D-EB49-4868-91B5-5DE07CA9B6F9}" type="datetime1">
              <a:rPr lang="ru-RU" smtClean="0"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6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4F0B-18AA-4545-BBCB-C924BF53FAC7}" type="datetime1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3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4F04-324E-4376-80ED-B1482950A973}" type="datetime1">
              <a:rPr lang="ru-RU" smtClean="0"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ОГАОУ ДПО "Институт развития образования Иркутской области"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6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8187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26097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14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ko38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internet.garant.ru/document/redirect/21500000/4550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590" y="2492896"/>
            <a:ext cx="7645687" cy="28083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Основные подходы</a:t>
            </a:r>
            <a:br>
              <a:rPr lang="ru-RU" sz="2800" b="1" spc="50" dirty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 к проведению </a:t>
            </a: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всестороннего </a:t>
            </a:r>
            <a:b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анализа результатов</a:t>
            </a:r>
            <a:b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 профессиональной деятельности </a:t>
            </a:r>
            <a:b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педагогических работников ДО</a:t>
            </a:r>
            <a:b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с целью</a:t>
            </a:r>
            <a:b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установления им</a:t>
            </a:r>
            <a:b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квалификационных категорий</a:t>
            </a:r>
            <a:endParaRPr lang="ru-RU" sz="2800" b="1" spc="50" dirty="0">
              <a:ln w="11430"/>
              <a:solidFill>
                <a:schemeClr val="accent5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23728" y="18864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м</a:t>
            </a:r>
            <a:r>
              <a:rPr lang="ru-RU" sz="1600" b="1" dirty="0" smtClean="0">
                <a:solidFill>
                  <a:srgbClr val="C00000"/>
                </a:solidFill>
              </a:rPr>
              <a:t>униципальное бюджетное учреждение дополнительного образования                     «Дом Детского Творчества»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7524328" y="69798"/>
            <a:ext cx="1227296" cy="1068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1535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2281" y="14988"/>
            <a:ext cx="565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Структура формы по </a:t>
            </a:r>
            <a:r>
              <a:rPr lang="ru-RU" dirty="0">
                <a:solidFill>
                  <a:srgbClr val="C00000"/>
                </a:solidFill>
              </a:rPr>
              <a:t>представлению результатов профессиональной  деятельности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523" y="663177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Параметр I.</a:t>
            </a:r>
            <a:r>
              <a:rPr lang="ru-RU" b="1" dirty="0" smtClean="0"/>
              <a:t>     Результаты освоения обучающимися образовательных программ </a:t>
            </a:r>
          </a:p>
          <a:p>
            <a:r>
              <a:rPr lang="ru-RU" sz="1400" b="1" dirty="0" smtClean="0"/>
              <a:t>1.1 Результаты фиксации  динамики освоения (п1.1.1 и п1.1.2)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 для заполнения</a:t>
            </a:r>
          </a:p>
          <a:p>
            <a:r>
              <a:rPr lang="ru-RU" sz="1400" b="1" dirty="0" smtClean="0"/>
              <a:t>1.2 Результаты профориентационной работы (п1.2.1 )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 </a:t>
            </a:r>
            <a:endParaRPr lang="ru-RU" sz="1400" b="1" dirty="0" smtClean="0"/>
          </a:p>
          <a:p>
            <a:r>
              <a:rPr lang="ru-RU" sz="1400" b="1" dirty="0" smtClean="0"/>
              <a:t>1.3 Выявление и развитие у обучающихся способностей к интеллектуальной/творческой  деятельности (п1.3.1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/>
              <a:t>и п 1.3.2</a:t>
            </a:r>
            <a:r>
              <a:rPr lang="ru-RU" sz="1400" b="1" dirty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при наличии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523" y="2573241"/>
            <a:ext cx="77749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Параметр II.    </a:t>
            </a:r>
            <a:r>
              <a:rPr lang="ru-RU" b="1" dirty="0"/>
              <a:t>Личный вклад педагогического работника в повышение качества </a:t>
            </a:r>
            <a:r>
              <a:rPr lang="ru-RU" b="1" dirty="0" smtClean="0"/>
              <a:t>образования</a:t>
            </a:r>
          </a:p>
          <a:p>
            <a:r>
              <a:rPr lang="ru-RU" sz="1400" b="1" dirty="0" smtClean="0"/>
              <a:t>2.1 Разработка программно-методического  сопровождения  </a:t>
            </a:r>
          </a:p>
          <a:p>
            <a:r>
              <a:rPr lang="ru-RU" sz="1400" b="1" dirty="0" smtClean="0"/>
              <a:t>2.1.1 – </a:t>
            </a:r>
            <a:r>
              <a:rPr lang="ru-RU" sz="1400" b="1" dirty="0" smtClean="0">
                <a:solidFill>
                  <a:srgbClr val="C00000"/>
                </a:solidFill>
              </a:rPr>
              <a:t>для 1 </a:t>
            </a:r>
            <a:r>
              <a:rPr lang="ru-RU" sz="1400" b="1" dirty="0" err="1" smtClean="0">
                <a:solidFill>
                  <a:srgbClr val="C00000"/>
                </a:solidFill>
              </a:rPr>
              <a:t>кв</a:t>
            </a:r>
            <a:r>
              <a:rPr lang="ru-RU" sz="1400" b="1" dirty="0" smtClean="0">
                <a:solidFill>
                  <a:srgbClr val="C00000"/>
                </a:solidFill>
              </a:rPr>
              <a:t>/к при наличии; для В </a:t>
            </a:r>
            <a:r>
              <a:rPr lang="ru-RU" sz="1400" b="1" dirty="0" err="1" smtClean="0">
                <a:solidFill>
                  <a:srgbClr val="C00000"/>
                </a:solidFill>
              </a:rPr>
              <a:t>кв</a:t>
            </a:r>
            <a:r>
              <a:rPr lang="ru-RU" sz="1400" b="1" dirty="0" smtClean="0">
                <a:solidFill>
                  <a:srgbClr val="C00000"/>
                </a:solidFill>
              </a:rPr>
              <a:t>/к – обязателен</a:t>
            </a:r>
          </a:p>
          <a:p>
            <a:r>
              <a:rPr lang="ru-RU" sz="1400" b="1" dirty="0" smtClean="0"/>
              <a:t>2.1.2 -</a:t>
            </a:r>
            <a:r>
              <a:rPr lang="ru-RU" sz="1400" b="1" dirty="0">
                <a:solidFill>
                  <a:srgbClr val="C00000"/>
                </a:solidFill>
              </a:rPr>
              <a:t> для 1 </a:t>
            </a:r>
            <a:r>
              <a:rPr lang="ru-RU" sz="1400" b="1" dirty="0" err="1">
                <a:solidFill>
                  <a:srgbClr val="C00000"/>
                </a:solidFill>
              </a:rPr>
              <a:t>кв</a:t>
            </a:r>
            <a:r>
              <a:rPr lang="ru-RU" sz="1400" b="1" dirty="0">
                <a:solidFill>
                  <a:srgbClr val="C00000"/>
                </a:solidFill>
              </a:rPr>
              <a:t>/к при наличии; для В </a:t>
            </a:r>
            <a:r>
              <a:rPr lang="ru-RU" sz="1400" b="1" dirty="0" err="1">
                <a:solidFill>
                  <a:srgbClr val="C00000"/>
                </a:solidFill>
              </a:rPr>
              <a:t>кв</a:t>
            </a:r>
            <a:r>
              <a:rPr lang="ru-RU" sz="1400" b="1" dirty="0">
                <a:solidFill>
                  <a:srgbClr val="C00000"/>
                </a:solidFill>
              </a:rPr>
              <a:t>/к –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</a:t>
            </a:r>
          </a:p>
          <a:p>
            <a:r>
              <a:rPr lang="ru-RU" sz="1400" b="1" dirty="0" smtClean="0"/>
              <a:t>2.1.3 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</a:t>
            </a:r>
          </a:p>
          <a:p>
            <a:r>
              <a:rPr lang="ru-RU" sz="1400" b="1" dirty="0" smtClean="0"/>
              <a:t>2.2 Инновационная деятельность </a:t>
            </a:r>
            <a:r>
              <a:rPr lang="ru-RU" sz="1400" b="1" dirty="0" smtClean="0">
                <a:solidFill>
                  <a:srgbClr val="C00000"/>
                </a:solidFill>
              </a:rPr>
              <a:t> заполняется при наличии</a:t>
            </a:r>
          </a:p>
          <a:p>
            <a:r>
              <a:rPr lang="ru-RU" sz="1400" b="1" dirty="0" smtClean="0"/>
              <a:t>2.3 Транслирование опыта/участие в МО </a:t>
            </a:r>
            <a:r>
              <a:rPr lang="ru-RU" sz="1400" b="1" dirty="0" smtClean="0">
                <a:solidFill>
                  <a:srgbClr val="C00000"/>
                </a:solidFill>
              </a:rPr>
              <a:t>– обязателен</a:t>
            </a:r>
          </a:p>
          <a:p>
            <a:r>
              <a:rPr lang="ru-RU" sz="1400" b="1" dirty="0" smtClean="0"/>
              <a:t>2.4 Конкурсы </a:t>
            </a:r>
            <a:r>
              <a:rPr lang="ru-RU" sz="1400" b="1" dirty="0" err="1" smtClean="0"/>
              <a:t>профмастерства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- </a:t>
            </a:r>
            <a:r>
              <a:rPr lang="ru-RU" sz="1400" b="1" dirty="0">
                <a:solidFill>
                  <a:srgbClr val="C00000"/>
                </a:solidFill>
              </a:rPr>
              <a:t>для 1 </a:t>
            </a:r>
            <a:r>
              <a:rPr lang="ru-RU" sz="1400" b="1" dirty="0" err="1">
                <a:solidFill>
                  <a:srgbClr val="C00000"/>
                </a:solidFill>
              </a:rPr>
              <a:t>кв</a:t>
            </a:r>
            <a:r>
              <a:rPr lang="ru-RU" sz="1400" b="1" dirty="0">
                <a:solidFill>
                  <a:srgbClr val="C00000"/>
                </a:solidFill>
              </a:rPr>
              <a:t>/к при наличии; для В </a:t>
            </a:r>
            <a:r>
              <a:rPr lang="ru-RU" sz="1400" b="1" dirty="0" err="1">
                <a:solidFill>
                  <a:srgbClr val="C00000"/>
                </a:solidFill>
              </a:rPr>
              <a:t>кв</a:t>
            </a:r>
            <a:r>
              <a:rPr lang="ru-RU" sz="1400" b="1" dirty="0">
                <a:solidFill>
                  <a:srgbClr val="C00000"/>
                </a:solidFill>
              </a:rPr>
              <a:t>/к –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</a:t>
            </a:r>
          </a:p>
          <a:p>
            <a:r>
              <a:rPr lang="ru-RU" sz="1400" b="1" dirty="0" smtClean="0"/>
              <a:t>2.5 общественная активность </a:t>
            </a:r>
          </a:p>
          <a:p>
            <a:r>
              <a:rPr lang="ru-RU" sz="1400" b="1" dirty="0" smtClean="0"/>
              <a:t>2.5.1</a:t>
            </a:r>
            <a:r>
              <a:rPr lang="ru-RU" sz="1400" b="1" dirty="0" smtClean="0">
                <a:solidFill>
                  <a:srgbClr val="C00000"/>
                </a:solidFill>
              </a:rPr>
              <a:t> – при наличии</a:t>
            </a:r>
            <a:endParaRPr lang="ru-RU" sz="1400" b="1" dirty="0" smtClean="0"/>
          </a:p>
          <a:p>
            <a:r>
              <a:rPr lang="ru-RU" sz="1400" b="1" dirty="0" smtClean="0"/>
              <a:t>2.5.2- </a:t>
            </a:r>
            <a:r>
              <a:rPr lang="ru-RU" sz="1400" b="1" dirty="0" smtClean="0">
                <a:solidFill>
                  <a:srgbClr val="C00000"/>
                </a:solidFill>
              </a:rPr>
              <a:t>при наличии</a:t>
            </a:r>
          </a:p>
          <a:p>
            <a:r>
              <a:rPr lang="ru-RU" sz="1400" b="1" dirty="0" smtClean="0"/>
              <a:t>2.5.3 </a:t>
            </a:r>
            <a:r>
              <a:rPr lang="ru-RU" sz="1400" b="1" dirty="0" smtClean="0">
                <a:solidFill>
                  <a:srgbClr val="C00000"/>
                </a:solidFill>
              </a:rPr>
              <a:t>обязателен </a:t>
            </a:r>
          </a:p>
          <a:p>
            <a:r>
              <a:rPr lang="ru-RU" sz="1400" b="1" dirty="0" smtClean="0"/>
              <a:t>2.6 Совершенствование методов/приёмов </a:t>
            </a:r>
            <a:r>
              <a:rPr lang="ru-RU" sz="1400" b="1" dirty="0" smtClean="0">
                <a:solidFill>
                  <a:srgbClr val="C00000"/>
                </a:solidFill>
              </a:rPr>
              <a:t> - обязателен для 1 </a:t>
            </a:r>
            <a:r>
              <a:rPr lang="ru-RU" sz="1400" b="1" dirty="0" err="1" smtClean="0">
                <a:solidFill>
                  <a:srgbClr val="C00000"/>
                </a:solidFill>
              </a:rPr>
              <a:t>кв</a:t>
            </a:r>
            <a:r>
              <a:rPr lang="ru-RU" sz="1400" b="1" dirty="0" smtClean="0">
                <a:solidFill>
                  <a:srgbClr val="C00000"/>
                </a:solidFill>
              </a:rPr>
              <a:t>/к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      </a:t>
            </a:r>
            <a:r>
              <a:rPr lang="ru-RU" sz="1400" b="1" dirty="0" smtClean="0"/>
              <a:t>продуктивное использование образовательных технологий </a:t>
            </a:r>
            <a:r>
              <a:rPr lang="ru-RU" sz="1400" b="1" dirty="0" smtClean="0">
                <a:solidFill>
                  <a:srgbClr val="C00000"/>
                </a:solidFill>
              </a:rPr>
              <a:t>– обязателен для В </a:t>
            </a:r>
            <a:r>
              <a:rPr lang="ru-RU" sz="1400" b="1" dirty="0" err="1" smtClean="0">
                <a:solidFill>
                  <a:srgbClr val="C00000"/>
                </a:solidFill>
              </a:rPr>
              <a:t>кв</a:t>
            </a:r>
            <a:r>
              <a:rPr lang="ru-RU" sz="1400" b="1" dirty="0" smtClean="0">
                <a:solidFill>
                  <a:srgbClr val="C00000"/>
                </a:solidFill>
              </a:rPr>
              <a:t>/к</a:t>
            </a:r>
            <a:endParaRPr lang="ru-RU" sz="1400" b="1" dirty="0" smtClean="0"/>
          </a:p>
          <a:p>
            <a:r>
              <a:rPr lang="ru-RU" sz="1400" b="1" dirty="0" smtClean="0"/>
              <a:t>2.7. Государственные награды и звания </a:t>
            </a:r>
            <a:r>
              <a:rPr lang="ru-RU" sz="1400" b="1" dirty="0" smtClean="0">
                <a:solidFill>
                  <a:srgbClr val="C00000"/>
                </a:solidFill>
              </a:rPr>
              <a:t>-  при наличии</a:t>
            </a:r>
            <a:endParaRPr lang="ru-RU" sz="1400" b="1" dirty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8327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29672"/>
            <a:ext cx="8064896" cy="70589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900" dirty="0"/>
              <a:t>Педагоги принимают участие в конкурсах в сети интернет,</a:t>
            </a:r>
            <a:endParaRPr lang="en-US" sz="1900" dirty="0"/>
          </a:p>
          <a:p>
            <a:pPr marL="0" indent="0" algn="just">
              <a:buNone/>
            </a:pPr>
            <a:r>
              <a:rPr lang="ru-RU" sz="1900" dirty="0"/>
              <a:t> в которых условия проведения  не предполагают </a:t>
            </a:r>
            <a:r>
              <a:rPr lang="ru-RU" sz="1900" dirty="0" smtClean="0"/>
              <a:t>оценочных </a:t>
            </a:r>
            <a:r>
              <a:rPr lang="ru-RU" sz="1900" dirty="0"/>
              <a:t>процедур</a:t>
            </a:r>
          </a:p>
          <a:p>
            <a:pPr algn="just">
              <a:buFont typeface="+mj-lt"/>
              <a:buAutoNum type="arabicPeriod" startAt="2"/>
            </a:pPr>
            <a:endParaRPr lang="ru-RU" dirty="0"/>
          </a:p>
          <a:p>
            <a:pPr algn="just">
              <a:buFont typeface="+mj-lt"/>
              <a:buAutoNum type="arabicPeriod" startAt="2"/>
            </a:pPr>
            <a:endParaRPr lang="ru-RU" dirty="0"/>
          </a:p>
          <a:p>
            <a:pPr algn="just">
              <a:buFont typeface="+mj-lt"/>
              <a:buAutoNum type="arabicPeriod" startAt="2"/>
            </a:pP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-324544" y="1844824"/>
            <a:ext cx="8177744" cy="3668242"/>
            <a:chOff x="2000122" y="2396754"/>
            <a:chExt cx="7634595" cy="39751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17" y="2396754"/>
              <a:ext cx="6896100" cy="39751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Стрелка вправо 6"/>
            <p:cNvSpPr/>
            <p:nvPr/>
          </p:nvSpPr>
          <p:spPr>
            <a:xfrm rot="20272249">
              <a:off x="2000122" y="5193986"/>
              <a:ext cx="2616763" cy="7112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5" name="Объект 2"/>
          <p:cNvSpPr txBox="1">
            <a:spLocks/>
          </p:cNvSpPr>
          <p:nvPr/>
        </p:nvSpPr>
        <p:spPr>
          <a:xfrm>
            <a:off x="425369" y="893233"/>
            <a:ext cx="8429264" cy="38938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84689" y="178109"/>
            <a:ext cx="5832649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i="1" dirty="0">
                <a:ln w="3175" cmpd="sng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1650" b="1" i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50" b="1" i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50" b="1" i="1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4E04107-A01F-44E9-A460-5D93EF0F29F3}"/>
              </a:ext>
            </a:extLst>
          </p:cNvPr>
          <p:cNvCxnSpPr/>
          <p:nvPr/>
        </p:nvCxnSpPr>
        <p:spPr>
          <a:xfrm flipH="1">
            <a:off x="2411760" y="2492896"/>
            <a:ext cx="5832648" cy="35824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39CB0AD-8565-4CA5-B972-8113DB447AB8}"/>
              </a:ext>
            </a:extLst>
          </p:cNvPr>
          <p:cNvCxnSpPr/>
          <p:nvPr/>
        </p:nvCxnSpPr>
        <p:spPr>
          <a:xfrm>
            <a:off x="1384689" y="2492896"/>
            <a:ext cx="6859719" cy="35824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93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39"/>
            <a:ext cx="8210873" cy="827419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Нормативная база по организации экспериментальной деятельности</a:t>
            </a:r>
            <a:endParaRPr lang="ru-RU" sz="20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4" y="1147495"/>
            <a:ext cx="3782293" cy="542576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42" y="1016059"/>
            <a:ext cx="4536505" cy="53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5622" y="426385"/>
            <a:ext cx="8492756" cy="1084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</a:p>
          <a:p>
            <a:pPr lvl="0"/>
            <a:r>
              <a:rPr lang="ru-RU" dirty="0">
                <a:solidFill>
                  <a:schemeClr val="tx1"/>
                </a:solidFill>
              </a:rPr>
              <a:t>Отсутствие  чёткого представления у   педагогических работников о  личном вкладе в повышение качества образования</a:t>
            </a:r>
            <a:endParaRPr lang="en-US" dirty="0">
              <a:solidFill>
                <a:schemeClr val="tx1"/>
              </a:solidFill>
            </a:endParaRPr>
          </a:p>
          <a:p>
            <a:pPr lvl="0" algn="ctr"/>
            <a:endParaRPr lang="ru-RU" sz="13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598" y="2160590"/>
            <a:ext cx="7490793" cy="38807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844825"/>
            <a:ext cx="6696743" cy="419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1B1FBF58-4DB6-4A7E-9B7A-D4F9DB7B8FE8}"/>
              </a:ext>
            </a:extLst>
          </p:cNvPr>
          <p:cNvCxnSpPr/>
          <p:nvPr/>
        </p:nvCxnSpPr>
        <p:spPr>
          <a:xfrm flipH="1">
            <a:off x="899592" y="2160590"/>
            <a:ext cx="6552728" cy="3716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CEE750D5-532B-4ADB-9893-7431A4F57391}"/>
              </a:ext>
            </a:extLst>
          </p:cNvPr>
          <p:cNvCxnSpPr/>
          <p:nvPr/>
        </p:nvCxnSpPr>
        <p:spPr>
          <a:xfrm>
            <a:off x="1259632" y="2160590"/>
            <a:ext cx="6480720" cy="3716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8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Сумма баллов для определения квалификационной категории</a:t>
            </a:r>
            <a:endParaRPr lang="ru-RU" dirty="0"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954913"/>
              </p:ext>
            </p:extLst>
          </p:nvPr>
        </p:nvGraphicFramePr>
        <p:xfrm>
          <a:off x="395536" y="1196752"/>
          <a:ext cx="6840760" cy="3011243"/>
        </p:xfrm>
        <a:graphic>
          <a:graphicData uri="http://schemas.openxmlformats.org/drawingml/2006/table">
            <a:tbl>
              <a:tblPr firstRow="1" firstCol="1" bandRow="1"/>
              <a:tblGrid>
                <a:gridCol w="2369799"/>
                <a:gridCol w="2190708"/>
                <a:gridCol w="2280253"/>
              </a:tblGrid>
              <a:tr h="12044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Педагогические работники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баллов на первую </a:t>
                      </a:r>
                      <a:b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квалификационную категорию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баллов на высшую </a:t>
                      </a:r>
                      <a:b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квалификационную категорию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 и выше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260 и выше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Старший педагог дополнительного образования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 и выше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 и выше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8" marR="45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7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188640"/>
            <a:ext cx="7200800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ттестация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педагогических работников в целях установления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квалификационной категории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" педагог-методист" или " педагог-наставник"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556792"/>
            <a:ext cx="6696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проводится по желанию педагогических работников. К указанной аттестации допускаются педагогические работники, имеющие высшую квалификационную </a:t>
            </a:r>
            <a:r>
              <a:rPr lang="ru-RU" dirty="0" smtClean="0"/>
              <a:t>категорию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К заявлению </a:t>
            </a:r>
            <a:r>
              <a:rPr lang="ru-RU" dirty="0" smtClean="0"/>
              <a:t> </a:t>
            </a:r>
            <a:r>
              <a:rPr lang="ru-RU" dirty="0"/>
              <a:t>прилагается ходатайство работодателя </a:t>
            </a:r>
            <a:r>
              <a:rPr lang="ru-RU" dirty="0" smtClean="0"/>
              <a:t>, </a:t>
            </a:r>
            <a:r>
              <a:rPr lang="ru-RU" dirty="0"/>
              <a:t>характеризующее деятельность педагогического работника, направленную на совершенствование методической работы или наставничества непосредственно в образовательной </a:t>
            </a:r>
            <a:r>
              <a:rPr lang="ru-RU" dirty="0" smtClean="0"/>
              <a:t>организации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Ходатайство работодателя формируется на основе решения педагогического совета образовательной </a:t>
            </a:r>
            <a:r>
              <a:rPr lang="ru-RU" dirty="0" smtClean="0"/>
              <a:t>организации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Показатели деятельности не </a:t>
            </a:r>
            <a:r>
              <a:rPr lang="ru-RU" dirty="0"/>
              <a:t>входящей в должностные обязанности по занимаемой в организации </a:t>
            </a:r>
            <a:r>
              <a:rPr lang="ru-RU" dirty="0" smtClean="0"/>
              <a:t>должности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127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Порядок проведения аттестации педагогических работников организаций, осуществляющих образовательную деятельность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2636544" cy="375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276872"/>
            <a:ext cx="4788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Утверждён Приказом  </a:t>
            </a:r>
            <a:r>
              <a:rPr lang="ru-RU" dirty="0"/>
              <a:t>Министерства просвещения РФ от 24 марта 2023 г. N 196</a:t>
            </a:r>
          </a:p>
          <a:p>
            <a:r>
              <a:rPr lang="ru-RU" dirty="0"/>
              <a:t>" </a:t>
            </a:r>
            <a:r>
              <a:rPr lang="ru-RU" b="1" dirty="0"/>
              <a:t>Об утверждении Порядка проведения аттестации педагогических работников организаций,</a:t>
            </a:r>
          </a:p>
          <a:p>
            <a:r>
              <a:rPr lang="ru-RU" b="1" dirty="0"/>
              <a:t>осуществляющих образовательную деятельность"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734" y="4653136"/>
            <a:ext cx="3708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Вступил в силу  с 01.09.2023г. 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Действует до 31.08.2029г.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5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272345" y="289127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2635964" cy="263596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428495" y="260648"/>
            <a:ext cx="5459329" cy="25160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ОЦЕНКИ ПРОФЕССИОНАЛЬНОГО МАСТЕРСТВА,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КВАЛИФИКАЦИЙ ПЕДАГОГОВ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МОНИТОРИНГА КАЧЕСТВА ОБРАЗОВАНИЯ»</a:t>
            </a:r>
            <a:r>
              <a:rPr lang="ru-RU" sz="13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3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71663" y="2896612"/>
            <a:ext cx="3725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ГАУ ИО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ЦОПМКПиМКО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9512" y="3645024"/>
            <a:ext cx="8325853" cy="2722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defTabSz="685800">
              <a:lnSpc>
                <a:spcPct val="90000"/>
              </a:lnSpc>
              <a:spcBef>
                <a:spcPts val="1050"/>
              </a:spcBef>
              <a:buClr>
                <a:srgbClr val="000000"/>
              </a:buClr>
              <a:buSzPct val="80000"/>
            </a:pPr>
            <a:r>
              <a:rPr lang="en-US" sz="495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hlinkClick r:id="rId3"/>
              </a:rPr>
              <a:t>https://coko38.ru</a:t>
            </a:r>
            <a:r>
              <a:rPr lang="ru-RU" sz="495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49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</a:t>
            </a:r>
            <a:endParaRPr lang="en-US" sz="3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1490" indent="-457200" defTabSz="685800">
              <a:lnSpc>
                <a:spcPct val="90000"/>
              </a:lnSpc>
              <a:spcBef>
                <a:spcPts val="10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30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Формы аттестационных документов</a:t>
            </a:r>
          </a:p>
          <a:p>
            <a:pPr marL="491490" indent="-457200" defTabSz="685800">
              <a:lnSpc>
                <a:spcPct val="90000"/>
              </a:lnSpc>
              <a:spcBef>
                <a:spcPts val="10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30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Ссылка  для размещения аттестационных документов в АИС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340768"/>
            <a:ext cx="6840760" cy="2736304"/>
          </a:xfrm>
        </p:spPr>
        <p:txBody>
          <a:bodyPr>
            <a:normAutofit/>
          </a:bodyPr>
          <a:lstStyle/>
          <a:p>
            <a:pPr algn="just"/>
            <a:endParaRPr lang="ru-RU" sz="1800" b="1" dirty="0"/>
          </a:p>
          <a:p>
            <a:pPr marL="0" indent="0" algn="ctr">
              <a:buNone/>
            </a:pPr>
            <a:r>
              <a:rPr lang="ru-RU" sz="2000" b="1" dirty="0" smtClean="0"/>
              <a:t>Подтверждение </a:t>
            </a:r>
            <a:r>
              <a:rPr lang="ru-RU" sz="2000" b="1" dirty="0"/>
              <a:t>соответствия педагогических</a:t>
            </a:r>
          </a:p>
          <a:p>
            <a:pPr marL="0" indent="0" algn="ctr">
              <a:buNone/>
            </a:pPr>
            <a:r>
              <a:rPr lang="ru-RU" sz="2000" b="1" dirty="0"/>
              <a:t>работников занимаемым ими должностям на основе 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оценки </a:t>
            </a:r>
            <a:r>
              <a:rPr lang="ru-RU" sz="2000" b="1" dirty="0"/>
              <a:t>их профессиональной деятельности и</a:t>
            </a:r>
          </a:p>
          <a:p>
            <a:pPr marL="0" indent="0" algn="ctr">
              <a:buNone/>
            </a:pPr>
            <a:r>
              <a:rPr lang="ru-RU" sz="2000" b="1" dirty="0"/>
              <a:t>по желанию педагогических работников в целях 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установления </a:t>
            </a:r>
            <a:r>
              <a:rPr lang="ru-RU" sz="2000" b="1" dirty="0"/>
              <a:t>квалификационных категорий 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аттестации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49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Аттестация педагогических работников в целях установления первой и высшей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квалификационной категории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583" y="2492896"/>
            <a:ext cx="7200800" cy="388077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Заявления в аттестационную комиссию подаются педагогическими работниками </a:t>
            </a:r>
            <a:r>
              <a:rPr lang="ru-RU" b="1" dirty="0" smtClean="0"/>
              <a:t>независимо </a:t>
            </a:r>
            <a:r>
              <a:rPr lang="ru-RU" b="1" dirty="0"/>
              <a:t>от продолжительности их работы в образовательной организации</a:t>
            </a:r>
            <a:r>
              <a:rPr lang="ru-RU" dirty="0"/>
              <a:t>, в том числе в период нахождения педагогического работника в </a:t>
            </a:r>
            <a:r>
              <a:rPr lang="ru-RU" dirty="0" smtClean="0"/>
              <a:t>;отпуске </a:t>
            </a:r>
            <a:r>
              <a:rPr lang="ru-RU" dirty="0"/>
              <a:t>по уходу за </a:t>
            </a:r>
            <a:r>
              <a:rPr lang="ru-RU" dirty="0" smtClean="0"/>
              <a:t>ребенком;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Заявления в аттестационную комиссию о проведении аттестации в целях </a:t>
            </a:r>
            <a:r>
              <a:rPr lang="ru-RU" dirty="0" smtClean="0"/>
              <a:t>установления   высшей </a:t>
            </a:r>
            <a:r>
              <a:rPr lang="ru-RU" dirty="0"/>
              <a:t>квалификационной категории подаются педагогическими работниками, </a:t>
            </a:r>
            <a:r>
              <a:rPr lang="ru-RU" b="1" dirty="0" smtClean="0"/>
              <a:t>имеющими (имевшими</a:t>
            </a:r>
            <a:r>
              <a:rPr lang="ru-RU" b="1" dirty="0"/>
              <a:t>) по одной из должностей первую или высшую квалификационную категорию</a:t>
            </a:r>
            <a:r>
              <a:rPr lang="ru-RU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Продолжительность аттестации для каждого педагогического работника от начала ее проведения и до принятия решения аттестационной комиссией составляет </a:t>
            </a:r>
            <a:r>
              <a:rPr lang="ru-RU" b="1" dirty="0"/>
              <a:t>не более 60 календарных дней.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1928794"/>
            <a:ext cx="3408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проводится по их </a:t>
            </a:r>
            <a:r>
              <a:rPr lang="ru-RU" b="1" dirty="0" smtClean="0">
                <a:solidFill>
                  <a:srgbClr val="C00000"/>
                </a:solidFill>
              </a:rPr>
              <a:t>желанию 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49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2801" cy="8031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Результаты профессиональной деятельности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в соответствии с </a:t>
            </a:r>
            <a:r>
              <a:rPr lang="ru-RU" sz="2000" b="1" dirty="0" smtClean="0">
                <a:solidFill>
                  <a:srgbClr val="C00000"/>
                </a:solidFill>
              </a:rPr>
              <a:t>п.п.35,36 </a:t>
            </a:r>
            <a:r>
              <a:rPr lang="ru-RU" sz="2000" b="1" dirty="0">
                <a:solidFill>
                  <a:srgbClr val="C00000"/>
                </a:solidFill>
              </a:rPr>
              <a:t>Порядка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3090672" cy="576262"/>
          </a:xfrm>
        </p:spPr>
        <p:txBody>
          <a:bodyPr/>
          <a:lstStyle/>
          <a:p>
            <a:r>
              <a:rPr lang="ru-RU" sz="1800" b="1" dirty="0"/>
              <a:t>Первая КК (</a:t>
            </a:r>
            <a:r>
              <a:rPr lang="ru-RU" sz="1800" b="1" dirty="0" smtClean="0"/>
              <a:t>п.35)</a:t>
            </a:r>
            <a:endParaRPr lang="ru-RU" sz="1800" b="1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3687128" cy="489654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стабильных положительных результатов освоения обучающимися </a:t>
            </a:r>
            <a:r>
              <a:rPr lang="ru-RU" b="1" dirty="0" smtClean="0"/>
              <a:t>образовательных программ</a:t>
            </a:r>
            <a:r>
              <a:rPr lang="ru-RU" b="1" dirty="0"/>
              <a:t>, </a:t>
            </a:r>
            <a:r>
              <a:rPr lang="ru-RU" b="1" dirty="0" smtClean="0"/>
              <a:t>по </a:t>
            </a:r>
            <a:r>
              <a:rPr lang="ru-RU" b="1" dirty="0"/>
              <a:t>итогам </a:t>
            </a:r>
            <a:r>
              <a:rPr lang="ru-RU" b="1" dirty="0" smtClean="0"/>
              <a:t>мониторингов и </a:t>
            </a:r>
            <a:r>
              <a:rPr lang="ru-RU" b="1" dirty="0"/>
              <a:t>иных форм контроля, проводимых организацией</a:t>
            </a:r>
            <a:r>
              <a:rPr lang="ru-RU" b="1" dirty="0" smtClean="0"/>
              <a:t>;</a:t>
            </a:r>
          </a:p>
          <a:p>
            <a:r>
              <a:rPr lang="ru-RU" b="1" dirty="0"/>
              <a:t>выявления развития у обучающихся способностей к научной (интеллектуальной), творческой, физкультурно-спортивной деятельности</a:t>
            </a:r>
            <a:r>
              <a:rPr lang="ru-RU" dirty="0" smtClean="0"/>
              <a:t>;</a:t>
            </a:r>
          </a:p>
          <a:p>
            <a:r>
              <a:rPr lang="ru-RU" b="1" dirty="0"/>
              <a:t>личного вклада в повышение качества </a:t>
            </a:r>
            <a:r>
              <a:rPr lang="ru-RU" b="1" dirty="0" smtClean="0"/>
              <a:t>образования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совершенствования </a:t>
            </a:r>
            <a:r>
              <a:rPr lang="ru-RU" dirty="0"/>
              <a:t>методов обучения и воспитания,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транслирования </a:t>
            </a:r>
            <a:r>
              <a:rPr lang="ru-RU" dirty="0"/>
              <a:t>в педагогических коллективах опыта практических результатов своей профессиональной деятельности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активного участия в работе методических объединений педагогических работников организации.</a:t>
            </a:r>
          </a:p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788024" y="764704"/>
            <a:ext cx="3090672" cy="576262"/>
          </a:xfrm>
        </p:spPr>
        <p:txBody>
          <a:bodyPr/>
          <a:lstStyle/>
          <a:p>
            <a:r>
              <a:rPr lang="ru-RU" sz="1800" b="1" dirty="0"/>
              <a:t>Высшая КК (</a:t>
            </a:r>
            <a:r>
              <a:rPr lang="ru-RU" sz="1800" b="1" dirty="0" smtClean="0"/>
              <a:t>п.36)</a:t>
            </a:r>
            <a:endParaRPr lang="ru-RU" sz="1800" b="1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>
          <a:xfrm>
            <a:off x="3923928" y="1484784"/>
            <a:ext cx="4968552" cy="525658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/>
              <a:t>достижения </a:t>
            </a:r>
            <a:r>
              <a:rPr lang="ru-RU" sz="1400" b="1" dirty="0"/>
              <a:t>обучающимися положительной динамики результатов освоения образовательных </a:t>
            </a:r>
            <a:r>
              <a:rPr lang="ru-RU" sz="1400" b="1" dirty="0" smtClean="0"/>
              <a:t>программ, </a:t>
            </a:r>
            <a:r>
              <a:rPr lang="ru-RU" sz="1400" b="1" dirty="0"/>
              <a:t>по итогам мониторингов, проводимых организацией</a:t>
            </a:r>
            <a:r>
              <a:rPr lang="ru-RU" sz="1400" b="1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/>
              <a:t>выявления и развития способностей обучающихся в научной (интеллектуальной), творческой, физкультурно-спортивной деятельности, а также их участия в олимпиадах, конкурсах, фестивалях, соревнованиях</a:t>
            </a:r>
            <a:r>
              <a:rPr lang="ru-RU" sz="1400" b="1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/>
              <a:t>личного вклада в повышение качества образования</a:t>
            </a:r>
            <a:r>
              <a:rPr lang="ru-RU" sz="1400" dirty="0"/>
              <a:t>,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совершенствования </a:t>
            </a:r>
            <a:r>
              <a:rPr lang="ru-RU" sz="1400" dirty="0"/>
              <a:t>методов обучения и воспитания, </a:t>
            </a:r>
            <a:endParaRPr lang="ru-RU" sz="1400" dirty="0" smtClean="0"/>
          </a:p>
          <a:p>
            <a:pPr marL="0" indent="0">
              <a:buNone/>
            </a:pPr>
            <a:r>
              <a:rPr lang="ru-RU" sz="1200" dirty="0" smtClean="0"/>
              <a:t> </a:t>
            </a:r>
            <a:r>
              <a:rPr lang="ru-RU" sz="1200" dirty="0"/>
              <a:t>продуктивного использования новых образовательных технологий, </a:t>
            </a:r>
            <a:endParaRPr lang="ru-RU" sz="1200" dirty="0" smtClean="0"/>
          </a:p>
          <a:p>
            <a:pPr marL="0" indent="0">
              <a:buNone/>
            </a:pPr>
            <a:r>
              <a:rPr lang="ru-RU" sz="1200" dirty="0" smtClean="0"/>
              <a:t>транслирования </a:t>
            </a:r>
            <a:r>
              <a:rPr lang="ru-RU" sz="1200" dirty="0"/>
              <a:t>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  <a:r>
              <a:rPr lang="ru-RU" sz="1200" dirty="0" smtClean="0"/>
              <a:t>;</a:t>
            </a:r>
          </a:p>
          <a:p>
            <a:pPr marL="0" indent="0">
              <a:buNone/>
            </a:pPr>
            <a:r>
              <a:rPr lang="ru-RU" sz="1200" dirty="0" smtClean="0"/>
              <a:t> </a:t>
            </a:r>
            <a:r>
              <a:rPr lang="ru-RU" sz="1200" dirty="0"/>
              <a:t>активного участия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0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710" y="3068960"/>
            <a:ext cx="6480720" cy="3240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/>
              <a:t>В </a:t>
            </a:r>
            <a:r>
              <a:rPr lang="ru-RU" sz="1600" dirty="0"/>
              <a:t>случае </a:t>
            </a:r>
            <a:r>
              <a:rPr lang="ru-RU" sz="1600" b="1" dirty="0"/>
              <a:t>несоответствия комплекта аттестационных документов </a:t>
            </a:r>
            <a:r>
              <a:rPr lang="ru-RU" sz="1600" dirty="0"/>
              <a:t>требованиям, указанным в приложении 3 к настоящему Регламенту, аттестационная комиссия предлагает педагогическому работнику: </a:t>
            </a:r>
          </a:p>
          <a:p>
            <a:pPr marL="0" indent="0" algn="just">
              <a:buNone/>
            </a:pPr>
            <a:r>
              <a:rPr lang="ru-RU" sz="1600" dirty="0"/>
              <a:t>а) обратиться с заявлением о проведении аттестации в аттестационную комиссию повторно после приведения комплекта документов в соответствие требованиям;</a:t>
            </a:r>
          </a:p>
          <a:p>
            <a:pPr marL="0" indent="0" algn="just">
              <a:buNone/>
            </a:pPr>
            <a:r>
              <a:rPr lang="ru-RU" sz="1600" dirty="0"/>
              <a:t>б) отказаться от процедуры аттестации на этапе, предшествующем проведению заседания аттестационной комиссии, направив в аттестационную комиссию заявление об отказе от процедуры аттестации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7544" y="620688"/>
            <a:ext cx="54457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Комплект аттестационных документов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предоставляется в электронном виде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Заявление;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Справка работодателя;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mtClean="0"/>
              <a:t>Информация </a:t>
            </a:r>
            <a:r>
              <a:rPr lang="ru-RU" smtClean="0"/>
              <a:t>  </a:t>
            </a:r>
            <a:r>
              <a:rPr lang="ru-RU" dirty="0" smtClean="0"/>
              <a:t>о </a:t>
            </a:r>
            <a:r>
              <a:rPr lang="ru-RU" dirty="0" smtClean="0"/>
              <a:t>представляемых результатах </a:t>
            </a:r>
          </a:p>
          <a:p>
            <a:r>
              <a:rPr lang="ru-RU" dirty="0" smtClean="0"/>
              <a:t>профессиональной деятельности </a:t>
            </a:r>
            <a:r>
              <a:rPr lang="ru-RU" dirty="0" smtClean="0"/>
              <a:t>(</a:t>
            </a:r>
            <a:r>
              <a:rPr lang="ru-RU" dirty="0" smtClean="0"/>
              <a:t>форма)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Подтверждающие документы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7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037633"/>
              </p:ext>
            </p:extLst>
          </p:nvPr>
        </p:nvGraphicFramePr>
        <p:xfrm>
          <a:off x="164882" y="1470268"/>
          <a:ext cx="7791494" cy="5022221"/>
        </p:xfrm>
        <a:graphic>
          <a:graphicData uri="http://schemas.openxmlformats.org/drawingml/2006/table">
            <a:tbl>
              <a:tblPr/>
              <a:tblGrid>
                <a:gridCol w="3564194"/>
                <a:gridCol w="4227300"/>
              </a:tblGrid>
              <a:tr h="132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Сведения о заявителе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Фамилия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Имя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Отчество (при наличии)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Данные документа, удостоверяющего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личность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(паспорт гражданина Российской Федерации) (серия и номер, дата выдачи, кем выдан, код подразделения, выдавшего документ)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Номер телефона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3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Сведения о месте работы и должности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Место работы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Сведения о квалификационной категории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4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Квалификационная категория, на которую претендует заявитель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Ранее присвоенная квалификационная категория (при наличии)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Способы получения результата предоставления государственной услуги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49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Предпочтительный способ получения результата предоставления государственной услуги</a:t>
                      </a: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в форме электронного документа в личном кабинете на </a:t>
                      </a:r>
                      <a:r>
                        <a:rPr lang="ru-RU" sz="1400" b="0" u="none" strike="noStrike" dirty="0">
                          <a:solidFill>
                            <a:srgbClr val="106BBE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hlinkClick r:id="rId2"/>
                        </a:rPr>
                        <a:t>ЕПГУ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(при подаче заявления посредством ЕПГУ);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в аттестационной комиссии по адресам лиц, ответственных за прием и регистрацию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заявления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501" marR="46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6218-BC70-4FCE-9F93-08BA3858B23E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6429" y="-99392"/>
            <a:ext cx="7380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26282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Заявление</a:t>
            </a:r>
            <a:endParaRPr lang="ru-RU" altLang="ru-RU" sz="1200" dirty="0">
              <a:solidFill>
                <a:prstClr val="black"/>
              </a:solidFill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1200" b="1" dirty="0" bmk="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предоставлении государственной услуги</a:t>
            </a:r>
            <a:endParaRPr lang="ru-RU" altLang="ru-RU" sz="1200" dirty="0">
              <a:solidFill>
                <a:prstClr val="black"/>
              </a:solidFill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"Аттестация педагогических работников организаций,</a:t>
            </a:r>
            <a:endParaRPr lang="ru-RU" altLang="ru-RU" sz="1200" dirty="0">
              <a:solidFill>
                <a:prstClr val="black"/>
              </a:solidFill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осуществляющих образовательную деятельность и</a:t>
            </a:r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находящихся в ведении субъекта Российской Федерации,</a:t>
            </a:r>
            <a:endParaRPr lang="ru-RU" altLang="ru-RU" sz="1200" dirty="0">
              <a:solidFill>
                <a:prstClr val="black"/>
              </a:solidFill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педагогических работников муниципальных и частных</a:t>
            </a:r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организаций, </a:t>
            </a:r>
            <a:endParaRPr lang="ru-RU" altLang="ru-RU" sz="1200" dirty="0">
              <a:solidFill>
                <a:prstClr val="black"/>
              </a:solidFill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2628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осуществляющих образовательную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76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87" y="332656"/>
            <a:ext cx="7105601" cy="7311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Структура формы  по представлению результатов профессиональной  деятельности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7504" y="1322893"/>
            <a:ext cx="8568952" cy="388077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00000"/>
                </a:solidFill>
              </a:rPr>
              <a:t>параметры            </a:t>
            </a:r>
          </a:p>
          <a:p>
            <a:pPr>
              <a:buFont typeface="Wingdings" pitchFamily="2" charset="2"/>
              <a:buNone/>
              <a:defRPr/>
            </a:pPr>
            <a:endParaRPr lang="ru-RU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00000"/>
                </a:solidFill>
              </a:rPr>
              <a:t>                            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C00000"/>
                </a:solidFill>
              </a:rPr>
              <a:t>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b="1" dirty="0">
                <a:solidFill>
                  <a:srgbClr val="C00000"/>
                </a:solidFill>
              </a:rPr>
              <a:t>показатели</a:t>
            </a:r>
          </a:p>
          <a:p>
            <a:pPr>
              <a:buFont typeface="Wingdings" pitchFamily="2" charset="2"/>
              <a:buNone/>
              <a:defRPr/>
            </a:pPr>
            <a:endParaRPr lang="ru-RU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rgbClr val="C00000"/>
                </a:solidFill>
              </a:rPr>
              <a:t>                                                                        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rgbClr val="C00000"/>
                </a:solidFill>
              </a:rPr>
              <a:t>   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критерии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>
            <a:off x="1547664" y="1556792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>
            <a:off x="3563888" y="2802632"/>
            <a:ext cx="914400" cy="914400"/>
          </a:xfrm>
          <a:prstGeom prst="bentConnector3">
            <a:avLst>
              <a:gd name="adj1" fmla="val 36567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/>
          <p:nvPr/>
        </p:nvCxnSpPr>
        <p:spPr>
          <a:xfrm>
            <a:off x="5508104" y="3922624"/>
            <a:ext cx="914400" cy="914400"/>
          </a:xfrm>
          <a:prstGeom prst="bentConnector3">
            <a:avLst>
              <a:gd name="adj1" fmla="val 36567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516216" y="465235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баллы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4065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16917</TotalTime>
  <Words>984</Words>
  <Application>Microsoft Office PowerPoint</Application>
  <PresentationFormat>Экран (4:3)</PresentationFormat>
  <Paragraphs>163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Основные подходы  к проведению всестороннего  анализа результатов  профессиональной деятельности  педагогических работников ДО с целью установления им квалификационных категорий</vt:lpstr>
      <vt:lpstr>Порядок проведения аттестации педагогических работников организаций, осуществляющих образовательную деятельность </vt:lpstr>
      <vt:lpstr>Презентация PowerPoint</vt:lpstr>
      <vt:lpstr>Цель аттестации</vt:lpstr>
      <vt:lpstr>Аттестация педагогических работников в целях установления первой и высшей квалификационной категории </vt:lpstr>
      <vt:lpstr>Результаты профессиональной деятельности в соответствии с п.п.35,36 Порядка</vt:lpstr>
      <vt:lpstr>Презентация PowerPoint</vt:lpstr>
      <vt:lpstr>Презентация PowerPoint</vt:lpstr>
      <vt:lpstr>Структура формы  по представлению результатов профессиональной  деятельности</vt:lpstr>
      <vt:lpstr>Презентация PowerPoint</vt:lpstr>
      <vt:lpstr>Презентация PowerPoint</vt:lpstr>
      <vt:lpstr>Нормативная база по организации экспериментальной деятельности</vt:lpstr>
      <vt:lpstr>Презентация PowerPoint</vt:lpstr>
      <vt:lpstr>Презентация PowerPoint</vt:lpstr>
      <vt:lpstr>Аттестация педагогических работников в целях установления квалификационной категории  " педагог-методист" или " педагог-наставник"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Ховрус Галина Львовна</dc:creator>
  <cp:lastModifiedBy>Admin</cp:lastModifiedBy>
  <cp:revision>391</cp:revision>
  <cp:lastPrinted>2023-10-12T08:48:12Z</cp:lastPrinted>
  <dcterms:created xsi:type="dcterms:W3CDTF">2014-11-12T01:29:12Z</dcterms:created>
  <dcterms:modified xsi:type="dcterms:W3CDTF">2023-10-12T10:52:44Z</dcterms:modified>
</cp:coreProperties>
</file>