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77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3EBC-4F19-4442-B9CF-8AABF1C2DBF2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4B8C2-E0FC-42EC-A2CB-C3E5D20B94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51429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3EBC-4F19-4442-B9CF-8AABF1C2DBF2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4B8C2-E0FC-42EC-A2CB-C3E5D20B94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59907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3EBC-4F19-4442-B9CF-8AABF1C2DBF2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4B8C2-E0FC-42EC-A2CB-C3E5D20B94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1642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3EBC-4F19-4442-B9CF-8AABF1C2DBF2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4B8C2-E0FC-42EC-A2CB-C3E5D20B94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6743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3EBC-4F19-4442-B9CF-8AABF1C2DBF2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4B8C2-E0FC-42EC-A2CB-C3E5D20B94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447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3EBC-4F19-4442-B9CF-8AABF1C2DBF2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4B8C2-E0FC-42EC-A2CB-C3E5D20B94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747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3EBC-4F19-4442-B9CF-8AABF1C2DBF2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4B8C2-E0FC-42EC-A2CB-C3E5D20B94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5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3EBC-4F19-4442-B9CF-8AABF1C2DBF2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4B8C2-E0FC-42EC-A2CB-C3E5D20B94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297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3EBC-4F19-4442-B9CF-8AABF1C2DBF2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4B8C2-E0FC-42EC-A2CB-C3E5D20B94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6864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3EBC-4F19-4442-B9CF-8AABF1C2DBF2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4B8C2-E0FC-42EC-A2CB-C3E5D20B94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147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3EBC-4F19-4442-B9CF-8AABF1C2DBF2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4B8C2-E0FC-42EC-A2CB-C3E5D20B94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434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063EBC-4F19-4442-B9CF-8AABF1C2DBF2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A4B8C2-E0FC-42EC-A2CB-C3E5D20B94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4391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microsoft.com/office/2007/relationships/hdphoto" Target="../media/hdphoto6.wdp"/><Relationship Id="rId7" Type="http://schemas.microsoft.com/office/2007/relationships/hdphoto" Target="../media/hdphoto8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microsoft.com/office/2007/relationships/hdphoto" Target="../media/hdphoto10.wdp"/><Relationship Id="rId5" Type="http://schemas.microsoft.com/office/2007/relationships/hdphoto" Target="../media/hdphoto7.wdp"/><Relationship Id="rId10" Type="http://schemas.openxmlformats.org/officeDocument/2006/relationships/image" Target="../media/image23.png"/><Relationship Id="rId4" Type="http://schemas.openxmlformats.org/officeDocument/2006/relationships/image" Target="../media/image20.png"/><Relationship Id="rId9" Type="http://schemas.microsoft.com/office/2007/relationships/hdphoto" Target="../media/hdphoto9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microsoft.com/office/2007/relationships/hdphoto" Target="../media/hdphoto4.wdp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microsoft.com/office/2007/relationships/hdphoto" Target="../media/hdphoto3.wdp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3482">
            <a:off x="235130" y="984125"/>
            <a:ext cx="5260010" cy="39450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09094">
            <a:off x="5954311" y="1656758"/>
            <a:ext cx="4961878" cy="45776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609060"/>
            <a:ext cx="8981768" cy="1488102"/>
          </a:xfrm>
        </p:spPr>
        <p:txBody>
          <a:bodyPr>
            <a:noAutofit/>
          </a:bodyPr>
          <a:lstStyle/>
          <a:p>
            <a:r>
              <a:rPr lang="ru-RU" sz="4000" b="1" dirty="0">
                <a:cs typeface="Aparajita" panose="020B0604020202020204" pitchFamily="34" charset="0"/>
              </a:rPr>
              <a:t>Опытно-исследовательская работа. Тема работы: «Сортоиспытание семян капусты агрофирмы «</a:t>
            </a:r>
            <a:r>
              <a:rPr lang="ru-RU" sz="4000" b="1" dirty="0" err="1">
                <a:cs typeface="Aparajita" panose="020B0604020202020204" pitchFamily="34" charset="0"/>
              </a:rPr>
              <a:t>Седек</a:t>
            </a:r>
            <a:r>
              <a:rPr lang="ru-RU" sz="4000" b="1" dirty="0">
                <a:cs typeface="Aparajita" panose="020B0604020202020204" pitchFamily="34" charset="0"/>
              </a:rPr>
              <a:t>» на пришкольном участке»</a:t>
            </a:r>
            <a:br>
              <a:rPr lang="ru-RU" sz="4000" dirty="0">
                <a:cs typeface="Aparajita" panose="020B0604020202020204" pitchFamily="34" charset="0"/>
              </a:rPr>
            </a:br>
            <a:endParaRPr lang="ru-RU" sz="4000" dirty="0">
              <a:cs typeface="Aparajita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3353" y="4811406"/>
            <a:ext cx="4994787" cy="1810620"/>
          </a:xfrm>
        </p:spPr>
        <p:txBody>
          <a:bodyPr>
            <a:normAutofit fontScale="92500"/>
          </a:bodyPr>
          <a:lstStyle/>
          <a:p>
            <a:r>
              <a:rPr lang="ru-RU" b="1" dirty="0">
                <a:cs typeface="Aparajita" panose="020B0604020202020204" pitchFamily="34" charset="0"/>
              </a:rPr>
              <a:t>МКОУ «Ключи-Булакская СОШ»</a:t>
            </a:r>
          </a:p>
          <a:p>
            <a:r>
              <a:rPr lang="ru-RU" b="1" dirty="0">
                <a:cs typeface="Aparajita" panose="020B0604020202020204" pitchFamily="34" charset="0"/>
              </a:rPr>
              <a:t>Автор проекта: Казанцева Елизавета</a:t>
            </a:r>
          </a:p>
          <a:p>
            <a:r>
              <a:rPr lang="ru-RU" b="1" dirty="0">
                <a:cs typeface="Aparajita" panose="020B0604020202020204" pitchFamily="34" charset="0"/>
              </a:rPr>
              <a:t>Руководитель проекта: Карташова Татьяна Владимировна</a:t>
            </a:r>
          </a:p>
        </p:txBody>
      </p:sp>
    </p:spTree>
    <p:extLst>
      <p:ext uri="{BB962C8B-B14F-4D97-AF65-F5344CB8AC3E}">
        <p14:creationId xmlns:p14="http://schemas.microsoft.com/office/powerpoint/2010/main" val="19754772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4006" y="526074"/>
            <a:ext cx="10515600" cy="1325563"/>
          </a:xfrm>
        </p:spPr>
        <p:txBody>
          <a:bodyPr>
            <a:normAutofit/>
          </a:bodyPr>
          <a:lstStyle/>
          <a:p>
            <a:r>
              <a:rPr lang="ru-RU" sz="2400" b="1" dirty="0"/>
              <a:t>Цветная капуста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46236BE-7689-4C9D-87FE-88A78568DD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53" y="1188856"/>
            <a:ext cx="2718979" cy="2718979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4FED7FF-7388-4618-89E3-83BBE6E77D93}"/>
              </a:ext>
            </a:extLst>
          </p:cNvPr>
          <p:cNvSpPr txBox="1"/>
          <p:nvPr/>
        </p:nvSpPr>
        <p:spPr>
          <a:xfrm>
            <a:off x="4729316" y="958024"/>
            <a:ext cx="5476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Савойская капуста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77D3660-BD20-4E87-B4A6-85A8D7FA494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592" b="93103" l="3000" r="961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4895">
            <a:off x="4635178" y="1115648"/>
            <a:ext cx="2870094" cy="270506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C525FE3-65C2-449C-9A97-B0EAE0D935E5}"/>
              </a:ext>
            </a:extLst>
          </p:cNvPr>
          <p:cNvSpPr txBox="1"/>
          <p:nvPr/>
        </p:nvSpPr>
        <p:spPr>
          <a:xfrm>
            <a:off x="8163376" y="958024"/>
            <a:ext cx="30821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Белокочанная капуста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41CD016-7DBA-4A66-AAB1-1E15D7D2442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5867" l="293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4173" y="1068344"/>
            <a:ext cx="2580532" cy="258053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959932B-ECBB-422E-9973-13CC1440BD24}"/>
              </a:ext>
            </a:extLst>
          </p:cNvPr>
          <p:cNvSpPr txBox="1"/>
          <p:nvPr/>
        </p:nvSpPr>
        <p:spPr>
          <a:xfrm>
            <a:off x="3223915" y="3579288"/>
            <a:ext cx="24853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Брюссельская капуста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7EC49E65-0C34-4713-A127-4C07AEFADFB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515" y="3609893"/>
            <a:ext cx="4939291" cy="329023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2F52625-A262-4A0F-A85B-C2C55F219219}"/>
              </a:ext>
            </a:extLst>
          </p:cNvPr>
          <p:cNvSpPr txBox="1"/>
          <p:nvPr/>
        </p:nvSpPr>
        <p:spPr>
          <a:xfrm>
            <a:off x="7039341" y="3645098"/>
            <a:ext cx="2614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Пекинская капуста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2A93C63B-61D5-459E-970E-7D27C0D588F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127" y="4245695"/>
            <a:ext cx="3108670" cy="1942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7176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6D0BCCE0-D543-45AC-86B5-68A8E34238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918" y="946239"/>
            <a:ext cx="5506320" cy="4000423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3F0FD08-5DC7-4668-9259-A89E6310BB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203" y="2946451"/>
            <a:ext cx="5201688" cy="3405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4659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DF886DE-85BA-4698-854B-792DBB9FBFC6}"/>
              </a:ext>
            </a:extLst>
          </p:cNvPr>
          <p:cNvSpPr/>
          <p:nvPr/>
        </p:nvSpPr>
        <p:spPr>
          <a:xfrm>
            <a:off x="855406" y="1984005"/>
            <a:ext cx="36238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/>
              <a:t>Болезнь чёрная ножка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B5912D9-831D-42C3-97FB-B8615CB68C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9845" r="8983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67" y="2740215"/>
            <a:ext cx="5830933" cy="285732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F3EEB7D-0877-425B-A782-23E8D3E88B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2174" y="353963"/>
            <a:ext cx="6216841" cy="4139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1123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Picture background">
            <a:extLst>
              <a:ext uri="{FF2B5EF4-FFF2-40B4-BE49-F238E27FC236}">
                <a16:creationId xmlns:a16="http://schemas.microsoft.com/office/drawing/2014/main" id="{9A1DCE98-93C9-474D-A73A-67431B1C21B2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9762" y1="2318" x2="19762" y2="17715"/>
                        <a14:foregroundMark x1="79286" y1="7119" x2="90238" y2="20199"/>
                        <a14:foregroundMark x1="29048" y1="993" x2="41905" y2="3974"/>
                        <a14:foregroundMark x1="73095" y1="4470" x2="83333" y2="7450"/>
                        <a14:foregroundMark x1="59524" y1="2980" x2="78095" y2="3808"/>
                        <a14:foregroundMark x1="87857" y1="3146" x2="95476" y2="8444"/>
                        <a14:foregroundMark x1="36667" y1="14238" x2="41905" y2="18874"/>
                        <a14:foregroundMark x1="15238" y1="40232" x2="39524" y2="42715"/>
                        <a14:foregroundMark x1="15714" y1="51821" x2="33095" y2="51159"/>
                        <a14:foregroundMark x1="16905" y1="47848" x2="44524" y2="40397"/>
                        <a14:foregroundMark x1="50000" y1="39404" x2="67381" y2="36589"/>
                        <a14:foregroundMark x1="55000" y1="42715" x2="72857" y2="39735"/>
                        <a14:foregroundMark x1="16429" y1="49338" x2="23333" y2="51987"/>
                        <a14:foregroundMark x1="71905" y1="26325" x2="86190" y2="25993"/>
                        <a14:foregroundMark x1="72381" y1="21854" x2="81190" y2="20861"/>
                        <a14:foregroundMark x1="74762" y1="25993" x2="76905" y2="19536"/>
                        <a14:foregroundMark x1="71667" y1="25828" x2="73571" y2="20530"/>
                        <a14:foregroundMark x1="82143" y1="23179" x2="82143" y2="23179"/>
                        <a14:foregroundMark x1="70714" y1="32781" x2="70714" y2="32781"/>
                        <a14:foregroundMark x1="67857" y1="32450" x2="67857" y2="32450"/>
                        <a14:foregroundMark x1="50238" y1="41060" x2="50238" y2="41060"/>
                        <a14:foregroundMark x1="46190" y1="40894" x2="46190" y2="40894"/>
                        <a14:foregroundMark x1="51429" y1="41060" x2="51429" y2="41060"/>
                        <a14:foregroundMark x1="11905" y1="35430" x2="11905" y2="35430"/>
                        <a14:foregroundMark x1="9762" y1="38907" x2="9762" y2="38907"/>
                        <a14:foregroundMark x1="46190" y1="93377" x2="46190" y2="93377"/>
                        <a14:foregroundMark x1="44524" y1="93046" x2="87857" y2="94702"/>
                        <a14:foregroundMark x1="29048" y1="6457" x2="33333" y2="828"/>
                        <a14:foregroundMark x1="5714" y1="6954" x2="2143" y2="2980"/>
                        <a14:foregroundMark x1="10714" y1="37417" x2="9524" y2="35265"/>
                        <a14:backgroundMark x1="49048" y1="8775" x2="49048" y2="8775"/>
                        <a14:backgroundMark x1="50476" y1="6954" x2="50476" y2="6954"/>
                        <a14:backgroundMark x1="51429" y1="6954" x2="51429" y2="6954"/>
                        <a14:backgroundMark x1="51429" y1="6954" x2="62143" y2="10430"/>
                        <a14:backgroundMark x1="38571" y1="9272" x2="50714" y2="943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973394" y="575094"/>
            <a:ext cx="2281083" cy="3082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Капуста Кухарка® F1">
            <a:extLst>
              <a:ext uri="{FF2B5EF4-FFF2-40B4-BE49-F238E27FC236}">
                <a16:creationId xmlns:a16="http://schemas.microsoft.com/office/drawing/2014/main" id="{3A1CB457-F242-4EA5-97FF-45376EB2BE17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51157" y="575094"/>
            <a:ext cx="2281083" cy="3082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Капуста Внучка F1 (б/к)">
            <a:extLst>
              <a:ext uri="{FF2B5EF4-FFF2-40B4-BE49-F238E27FC236}">
                <a16:creationId xmlns:a16="http://schemas.microsoft.com/office/drawing/2014/main" id="{49D2C6E0-085B-4B72-B7F2-3460FAF6242C}"/>
              </a:ext>
            </a:extLst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72285" y="575094"/>
            <a:ext cx="2477729" cy="3082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3E7CFAF-5C76-46BE-9F9F-1DF8D6EC0F50}"/>
              </a:ext>
            </a:extLst>
          </p:cNvPr>
          <p:cNvSpPr txBox="1"/>
          <p:nvPr/>
        </p:nvSpPr>
        <p:spPr>
          <a:xfrm>
            <a:off x="943896" y="3736257"/>
            <a:ext cx="31561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  <a:r>
              <a:rPr lang="ru-RU" sz="2000" b="1" dirty="0"/>
              <a:t>Капуста «Тёща» белокочанная. Среднеспелый (125-135 дней) сорт.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59359EC-26AD-4EAD-98FA-A42E7E2CECA6}"/>
              </a:ext>
            </a:extLst>
          </p:cNvPr>
          <p:cNvSpPr txBox="1"/>
          <p:nvPr/>
        </p:nvSpPr>
        <p:spPr>
          <a:xfrm>
            <a:off x="4336024" y="3736257"/>
            <a:ext cx="3028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Капуста «Кухарка»</a:t>
            </a:r>
            <a:r>
              <a:rPr lang="en-US" sz="2000" b="1" dirty="0"/>
              <a:t>F</a:t>
            </a:r>
            <a:r>
              <a:rPr lang="ru-RU" sz="2000" b="1" dirty="0"/>
              <a:t>1 Среднеспелый (от всходов до начала сбора 120-130 дней) гибрид.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E98497D-572E-4F6F-B53F-074EB6018EB8}"/>
              </a:ext>
            </a:extLst>
          </p:cNvPr>
          <p:cNvSpPr txBox="1"/>
          <p:nvPr/>
        </p:nvSpPr>
        <p:spPr>
          <a:xfrm>
            <a:off x="7944466" y="3736257"/>
            <a:ext cx="33036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Капуста Внучка F1 (Б/К) </a:t>
            </a:r>
          </a:p>
          <a:p>
            <a:r>
              <a:rPr lang="ru-RU" sz="2000" b="1" dirty="0"/>
              <a:t>Скороспелый (87-100 дней) гибрид.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AB42BE3-F246-46BF-9501-942AB6865457}"/>
              </a:ext>
            </a:extLst>
          </p:cNvPr>
          <p:cNvSpPr txBox="1"/>
          <p:nvPr/>
        </p:nvSpPr>
        <p:spPr>
          <a:xfrm>
            <a:off x="2389238" y="5138353"/>
            <a:ext cx="8160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latin typeface="Arial Black" panose="020B0A04020102020204" pitchFamily="34" charset="0"/>
              </a:rPr>
              <a:t>Испытуемые сорта</a:t>
            </a:r>
          </a:p>
        </p:txBody>
      </p:sp>
    </p:spTree>
    <p:extLst>
      <p:ext uri="{BB962C8B-B14F-4D97-AF65-F5344CB8AC3E}">
        <p14:creationId xmlns:p14="http://schemas.microsoft.com/office/powerpoint/2010/main" val="37735429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4987" y="118883"/>
            <a:ext cx="10515600" cy="1325563"/>
          </a:xfrm>
        </p:spPr>
        <p:txBody>
          <a:bodyPr/>
          <a:lstStyle/>
          <a:p>
            <a:r>
              <a:rPr lang="ru-RU" b="1" dirty="0"/>
              <a:t>Календарный план работы</a:t>
            </a:r>
            <a:endParaRPr lang="ru-RU" dirty="0"/>
          </a:p>
        </p:txBody>
      </p:sp>
      <p:graphicFrame>
        <p:nvGraphicFramePr>
          <p:cNvPr id="12" name="Таблица 11">
            <a:extLst>
              <a:ext uri="{FF2B5EF4-FFF2-40B4-BE49-F238E27FC236}">
                <a16:creationId xmlns:a16="http://schemas.microsoft.com/office/drawing/2014/main" id="{3B7DAB8A-ED82-4EDA-A1B0-2E1D65E09D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5570617"/>
              </p:ext>
            </p:extLst>
          </p:nvPr>
        </p:nvGraphicFramePr>
        <p:xfrm>
          <a:off x="1700980" y="1157749"/>
          <a:ext cx="9134168" cy="4542502"/>
        </p:xfrm>
        <a:graphic>
          <a:graphicData uri="http://schemas.openxmlformats.org/drawingml/2006/table">
            <a:tbl>
              <a:tblPr firstRow="1" firstCol="1" bandRow="1"/>
              <a:tblGrid>
                <a:gridCol w="4932451">
                  <a:extLst>
                    <a:ext uri="{9D8B030D-6E8A-4147-A177-3AD203B41FA5}">
                      <a16:colId xmlns:a16="http://schemas.microsoft.com/office/drawing/2014/main" val="4153753145"/>
                    </a:ext>
                  </a:extLst>
                </a:gridCol>
                <a:gridCol w="4201717">
                  <a:extLst>
                    <a:ext uri="{9D8B030D-6E8A-4147-A177-3AD203B41FA5}">
                      <a16:colId xmlns:a16="http://schemas.microsoft.com/office/drawing/2014/main" val="1015715453"/>
                    </a:ext>
                  </a:extLst>
                </a:gridCol>
              </a:tblGrid>
              <a:tr h="321895">
                <a:tc>
                  <a:txBody>
                    <a:bodyPr/>
                    <a:lstStyle/>
                    <a:p>
                      <a:pPr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работы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Сроки исполнения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8094675"/>
                  </a:ext>
                </a:extLst>
              </a:tr>
              <a:tr h="3567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Подготовка почвы на участке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 апреля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5945961"/>
                  </a:ext>
                </a:extLst>
              </a:tr>
              <a:tr h="362130">
                <a:tc>
                  <a:txBody>
                    <a:bodyPr/>
                    <a:lstStyle/>
                    <a:p>
                      <a:pPr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Посев семян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 мая.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2563683"/>
                  </a:ext>
                </a:extLst>
              </a:tr>
              <a:tr h="793239">
                <a:tc>
                  <a:txBody>
                    <a:bodyPr/>
                    <a:lstStyle/>
                    <a:p>
                      <a:pPr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Полив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 необходимости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5312702"/>
                  </a:ext>
                </a:extLst>
              </a:tr>
              <a:tr h="638040">
                <a:tc>
                  <a:txBody>
                    <a:bodyPr/>
                    <a:lstStyle/>
                    <a:p>
                      <a:pPr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Прополка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 необходимости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4505739"/>
                  </a:ext>
                </a:extLst>
              </a:tr>
              <a:tr h="465597">
                <a:tc>
                  <a:txBody>
                    <a:bodyPr/>
                    <a:lstStyle/>
                    <a:p>
                      <a:pPr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 Рыхление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 необходимости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719355"/>
                  </a:ext>
                </a:extLst>
              </a:tr>
              <a:tr h="327643">
                <a:tc>
                  <a:txBody>
                    <a:bodyPr/>
                    <a:lstStyle/>
                    <a:p>
                      <a:pPr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 Высадка рассады в открытый грунт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 июня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7364648"/>
                  </a:ext>
                </a:extLst>
              </a:tr>
              <a:tr h="448352">
                <a:tc>
                  <a:txBody>
                    <a:bodyPr/>
                    <a:lstStyle/>
                    <a:p>
                      <a:pPr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 Подкормка (подкорневая)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июня, 10 июля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294617"/>
                  </a:ext>
                </a:extLst>
              </a:tr>
              <a:tr h="493188">
                <a:tc>
                  <a:txBody>
                    <a:bodyPr/>
                    <a:lstStyle/>
                    <a:p>
                      <a:pPr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 Борьба с вредителями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 необходимости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0696883"/>
                  </a:ext>
                </a:extLst>
              </a:tr>
              <a:tr h="335690">
                <a:tc>
                  <a:txBody>
                    <a:bodyPr/>
                    <a:lstStyle/>
                    <a:p>
                      <a:pPr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9. Уборка урожая и учет урожая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Начало октября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62063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70470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9374" y="325797"/>
            <a:ext cx="10055942" cy="834410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latin typeface="+mn-lt"/>
              </a:rPr>
              <a:t>Таблица испытания, выбранных сортов капусты по 5 бальной шкале</a:t>
            </a:r>
            <a:r>
              <a:rPr lang="ru-RU" sz="3600" b="1" dirty="0"/>
              <a:t>.</a:t>
            </a:r>
            <a:endParaRPr lang="ru-RU" sz="3600" dirty="0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A5150AD2-4427-4F2A-A58E-EDD7D8FA86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7357659"/>
              </p:ext>
            </p:extLst>
          </p:nvPr>
        </p:nvGraphicFramePr>
        <p:xfrm>
          <a:off x="963561" y="1170040"/>
          <a:ext cx="8917858" cy="4149211"/>
        </p:xfrm>
        <a:graphic>
          <a:graphicData uri="http://schemas.openxmlformats.org/drawingml/2006/table">
            <a:tbl>
              <a:tblPr firstRow="1" firstCol="1" bandRow="1"/>
              <a:tblGrid>
                <a:gridCol w="322394">
                  <a:extLst>
                    <a:ext uri="{9D8B030D-6E8A-4147-A177-3AD203B41FA5}">
                      <a16:colId xmlns:a16="http://schemas.microsoft.com/office/drawing/2014/main" val="1353737387"/>
                    </a:ext>
                  </a:extLst>
                </a:gridCol>
                <a:gridCol w="1192345">
                  <a:extLst>
                    <a:ext uri="{9D8B030D-6E8A-4147-A177-3AD203B41FA5}">
                      <a16:colId xmlns:a16="http://schemas.microsoft.com/office/drawing/2014/main" val="3184807807"/>
                    </a:ext>
                  </a:extLst>
                </a:gridCol>
                <a:gridCol w="873362">
                  <a:extLst>
                    <a:ext uri="{9D8B030D-6E8A-4147-A177-3AD203B41FA5}">
                      <a16:colId xmlns:a16="http://schemas.microsoft.com/office/drawing/2014/main" val="3122603982"/>
                    </a:ext>
                  </a:extLst>
                </a:gridCol>
                <a:gridCol w="908333">
                  <a:extLst>
                    <a:ext uri="{9D8B030D-6E8A-4147-A177-3AD203B41FA5}">
                      <a16:colId xmlns:a16="http://schemas.microsoft.com/office/drawing/2014/main" val="933223904"/>
                    </a:ext>
                  </a:extLst>
                </a:gridCol>
                <a:gridCol w="1251196">
                  <a:extLst>
                    <a:ext uri="{9D8B030D-6E8A-4147-A177-3AD203B41FA5}">
                      <a16:colId xmlns:a16="http://schemas.microsoft.com/office/drawing/2014/main" val="2300659843"/>
                    </a:ext>
                  </a:extLst>
                </a:gridCol>
                <a:gridCol w="1601735">
                  <a:extLst>
                    <a:ext uri="{9D8B030D-6E8A-4147-A177-3AD203B41FA5}">
                      <a16:colId xmlns:a16="http://schemas.microsoft.com/office/drawing/2014/main" val="2055459261"/>
                    </a:ext>
                  </a:extLst>
                </a:gridCol>
                <a:gridCol w="1113025">
                  <a:extLst>
                    <a:ext uri="{9D8B030D-6E8A-4147-A177-3AD203B41FA5}">
                      <a16:colId xmlns:a16="http://schemas.microsoft.com/office/drawing/2014/main" val="2202765712"/>
                    </a:ext>
                  </a:extLst>
                </a:gridCol>
                <a:gridCol w="1075500">
                  <a:extLst>
                    <a:ext uri="{9D8B030D-6E8A-4147-A177-3AD203B41FA5}">
                      <a16:colId xmlns:a16="http://schemas.microsoft.com/office/drawing/2014/main" val="621130556"/>
                    </a:ext>
                  </a:extLst>
                </a:gridCol>
                <a:gridCol w="579968">
                  <a:extLst>
                    <a:ext uri="{9D8B030D-6E8A-4147-A177-3AD203B41FA5}">
                      <a16:colId xmlns:a16="http://schemas.microsoft.com/office/drawing/2014/main" val="2421554633"/>
                    </a:ext>
                  </a:extLst>
                </a:gridCol>
              </a:tblGrid>
              <a:tr h="2190609"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 сорта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Всхожесть семян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 рассадного материала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Приживаемость рассады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Стрессоустойчивость к переменам погоды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Устойчивость к заболеваниям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Урожайность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2486853"/>
                  </a:ext>
                </a:extLst>
              </a:tr>
              <a:tr h="652868"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F1 Кухарка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991456"/>
                  </a:ext>
                </a:extLst>
              </a:tr>
              <a:tr h="652868"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F1 Сахарная голова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752476"/>
                  </a:ext>
                </a:extLst>
              </a:tr>
              <a:tr h="326433"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F1Внучка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6300025"/>
                  </a:ext>
                </a:extLst>
              </a:tr>
              <a:tr h="326433"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Тёща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85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30516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53687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5C3F34-FD7A-4504-9E68-A57EE1FC22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1529" y="2280417"/>
            <a:ext cx="10515600" cy="1325563"/>
          </a:xfrm>
        </p:spPr>
        <p:txBody>
          <a:bodyPr>
            <a:normAutofit/>
          </a:bodyPr>
          <a:lstStyle/>
          <a:p>
            <a:r>
              <a:rPr lang="ru-RU" sz="6000" b="1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6339406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Текст 20">
            <a:extLst>
              <a:ext uri="{FF2B5EF4-FFF2-40B4-BE49-F238E27FC236}">
                <a16:creationId xmlns:a16="http://schemas.microsoft.com/office/drawing/2014/main" id="{C3F3D269-08B2-4520-A5E0-D00A5F48E4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95755" y="200873"/>
            <a:ext cx="10515600" cy="1500187"/>
          </a:xfrm>
        </p:spPr>
        <p:txBody>
          <a:bodyPr>
            <a:normAutofit/>
          </a:bodyPr>
          <a:lstStyle/>
          <a:p>
            <a:r>
              <a:rPr lang="ru-RU" sz="4400" b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Клумбы с цветами в нашей школе</a:t>
            </a:r>
          </a:p>
        </p:txBody>
      </p:sp>
      <p:pic>
        <p:nvPicPr>
          <p:cNvPr id="13" name="Объект 12">
            <a:extLst>
              <a:ext uri="{FF2B5EF4-FFF2-40B4-BE49-F238E27FC236}">
                <a16:creationId xmlns:a16="http://schemas.microsoft.com/office/drawing/2014/main" id="{6000774C-1D85-40F4-9AC4-31EDE3D8D261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71" y="1022351"/>
            <a:ext cx="4922838" cy="2635250"/>
          </a:xfr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69C1568-2773-43F1-AB53-B419180FB8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846" y="1022555"/>
            <a:ext cx="5250425" cy="2635046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9F262CF2-48C7-4C36-A779-F3E782BFC1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1584" y="3854245"/>
            <a:ext cx="6696547" cy="278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141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CDF34B6-BDE9-443E-831A-FD7C7AE289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3213" y="3511940"/>
            <a:ext cx="5820698" cy="31223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8EE388C-1FA6-4481-9331-386798ED67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895" y="365125"/>
            <a:ext cx="6172200" cy="314681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DA044C4-AA7F-46B0-B126-A1AE0C4B0A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42993" y1="56793" x2="42993" y2="56793"/>
                        <a14:foregroundMark x1="41224" y1="49082" x2="44762" y2="56548"/>
                        <a14:foregroundMark x1="58503" y1="47491" x2="68844" y2="597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58399">
            <a:off x="7263629" y="-46695"/>
            <a:ext cx="3126012" cy="347476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54A2AD6-47E2-4CCB-B999-B0AF5530C4B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8633">
                        <a14:foregroundMark x1="63086" y1="43555" x2="63086" y2="43555"/>
                        <a14:foregroundMark x1="34961" y1="45898" x2="37402" y2="43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27053">
            <a:off x="1318987" y="3442543"/>
            <a:ext cx="3556132" cy="3556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9133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CC3835F-2E38-49E4-B9EB-724C9995AF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067" y="521110"/>
            <a:ext cx="10835661" cy="5565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6823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7DE6C64-28BF-48F2-B5DD-5394DA7FB5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1848" y1="33696" x2="37636" y2="37500"/>
                        <a14:foregroundMark x1="42527" y1="41984" x2="44837" y2="43750"/>
                        <a14:foregroundMark x1="49049" y1="49592" x2="52310" y2="47962"/>
                        <a14:foregroundMark x1="60870" y1="34511" x2="62228" y2="49728"/>
                        <a14:foregroundMark x1="57609" y1="38587" x2="53804" y2="42391"/>
                        <a14:foregroundMark x1="54620" y1="35870" x2="54076" y2="403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961" y="1373889"/>
            <a:ext cx="4739149" cy="473914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1025" y="305696"/>
            <a:ext cx="10515600" cy="1325563"/>
          </a:xfrm>
        </p:spPr>
        <p:txBody>
          <a:bodyPr>
            <a:normAutofit/>
          </a:bodyPr>
          <a:lstStyle/>
          <a:p>
            <a:r>
              <a:rPr lang="ru-RU" sz="6000" b="1" dirty="0"/>
              <a:t>Посадка семян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1A76A4C-8574-41AB-B102-F3ADEDDCFC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451" y="1415676"/>
            <a:ext cx="8255437" cy="4739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3621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6084" y="345460"/>
            <a:ext cx="10515600" cy="1325563"/>
          </a:xfrm>
        </p:spPr>
        <p:txBody>
          <a:bodyPr>
            <a:normAutofit/>
          </a:bodyPr>
          <a:lstStyle/>
          <a:p>
            <a:r>
              <a:rPr lang="ru-RU" b="1" dirty="0"/>
              <a:t>Начало летней практики на пришкольном участке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1448AE0-6E27-4948-A400-709052C0E0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336" y="1789472"/>
            <a:ext cx="5493583" cy="3726426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967CA8E-0118-45B9-BC47-33D7007848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084" y="1789471"/>
            <a:ext cx="5358582" cy="3726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5812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1EE30F1-0F12-48EE-847B-F2EA9EC33F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780" y="1242436"/>
            <a:ext cx="5083276" cy="377320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6C378F6-4212-40AE-883E-5BD2572573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354" y="88491"/>
            <a:ext cx="4768646" cy="291272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7336FBD-30A0-4F4D-A82F-75DC9F20B8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354" y="3129039"/>
            <a:ext cx="5810866" cy="3382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1486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4678" y="380282"/>
            <a:ext cx="10515600" cy="4351338"/>
          </a:xfrm>
        </p:spPr>
        <p:txBody>
          <a:bodyPr>
            <a:normAutofit fontScale="25000" lnSpcReduction="20000"/>
          </a:bodyPr>
          <a:lstStyle/>
          <a:p>
            <a:r>
              <a:rPr lang="ru-RU" sz="12800" b="1" dirty="0"/>
              <a:t>Цель:</a:t>
            </a:r>
            <a:r>
              <a:rPr lang="ru-RU" sz="12800" dirty="0"/>
              <a:t> </a:t>
            </a:r>
          </a:p>
          <a:p>
            <a:r>
              <a:rPr lang="ru-RU" sz="12800" dirty="0"/>
              <a:t>- испытание новых отечественных гибридов и сортов капусты в условиях дерново-подзолистой почвы нашего района.</a:t>
            </a:r>
          </a:p>
          <a:p>
            <a:r>
              <a:rPr lang="ru-RU" sz="12800" b="1" dirty="0"/>
              <a:t>Задачи:</a:t>
            </a:r>
            <a:r>
              <a:rPr lang="ru-RU" sz="12800" dirty="0"/>
              <a:t> </a:t>
            </a:r>
          </a:p>
          <a:p>
            <a:r>
              <a:rPr lang="ru-RU" sz="12800" dirty="0"/>
              <a:t>- изучение литературы по предъявленной теме;</a:t>
            </a:r>
          </a:p>
          <a:p>
            <a:r>
              <a:rPr lang="ru-RU" sz="12800" dirty="0"/>
              <a:t>- знакомство с особенностями агротехники выращивания капусты;</a:t>
            </a:r>
          </a:p>
          <a:p>
            <a:r>
              <a:rPr lang="ru-RU" sz="12800" dirty="0"/>
              <a:t>- проведение фенологических наблюдений за 3 гибридами и 1 сортом среднеспелой </a:t>
            </a:r>
            <a:r>
              <a:rPr lang="ru-RU" sz="12800" dirty="0" err="1"/>
              <a:t>белокачанной</a:t>
            </a:r>
            <a:r>
              <a:rPr lang="ru-RU" sz="12800" dirty="0"/>
              <a:t> капусты;</a:t>
            </a:r>
          </a:p>
          <a:p>
            <a:r>
              <a:rPr lang="ru-RU" sz="12800" b="1" dirty="0"/>
              <a:t>Гипотеза:</a:t>
            </a:r>
            <a:r>
              <a:rPr lang="ru-RU" sz="12800" dirty="0"/>
              <a:t> </a:t>
            </a:r>
          </a:p>
          <a:p>
            <a:r>
              <a:rPr lang="ru-RU" sz="12800" dirty="0"/>
              <a:t>Предполагаем, что выделенные сорта капусты дадут хороший урожай на нашем пришкольном участке.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56217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36292" y="596593"/>
            <a:ext cx="10515600" cy="4351338"/>
          </a:xfrm>
        </p:spPr>
        <p:txBody>
          <a:bodyPr>
            <a:normAutofit fontScale="25000" lnSpcReduction="20000"/>
          </a:bodyPr>
          <a:lstStyle/>
          <a:p>
            <a:r>
              <a:rPr lang="ru-RU" sz="9600" b="1" dirty="0"/>
              <a:t>Объект исследования:</a:t>
            </a:r>
            <a:endParaRPr lang="ru-RU" sz="9600" dirty="0"/>
          </a:p>
          <a:p>
            <a:r>
              <a:rPr lang="ru-RU" sz="9600" dirty="0"/>
              <a:t>  Капуста.</a:t>
            </a:r>
          </a:p>
          <a:p>
            <a:r>
              <a:rPr lang="ru-RU" sz="9600" b="1" dirty="0"/>
              <a:t>Предмет исследования:</a:t>
            </a:r>
            <a:endParaRPr lang="ru-RU" sz="9600" dirty="0"/>
          </a:p>
          <a:p>
            <a:r>
              <a:rPr lang="ru-RU" sz="9600" dirty="0"/>
              <a:t>Четыре  сорта капусты от агрофирмы СЕДЕК</a:t>
            </a:r>
          </a:p>
          <a:p>
            <a:r>
              <a:rPr lang="ru-RU" sz="9600" b="1" dirty="0"/>
              <a:t>Методы исследования:</a:t>
            </a:r>
            <a:endParaRPr lang="ru-RU" sz="9600" dirty="0"/>
          </a:p>
          <a:p>
            <a:r>
              <a:rPr lang="ru-RU" sz="9600" dirty="0"/>
              <a:t>-изучение литературы о  сортах капусты и методах ее выращивания;</a:t>
            </a:r>
          </a:p>
          <a:p>
            <a:r>
              <a:rPr lang="ru-RU" sz="9600" dirty="0"/>
              <a:t>-наблюдение;</a:t>
            </a:r>
          </a:p>
          <a:p>
            <a:r>
              <a:rPr lang="ru-RU" sz="9600" dirty="0"/>
              <a:t>-обобщение;</a:t>
            </a:r>
          </a:p>
          <a:p>
            <a:r>
              <a:rPr lang="ru-RU" sz="9600" dirty="0"/>
              <a:t>-эксперименты.</a:t>
            </a:r>
          </a:p>
          <a:p>
            <a:r>
              <a:rPr lang="ru-RU" sz="9600" b="1" dirty="0"/>
              <a:t> Место проведения:</a:t>
            </a:r>
            <a:endParaRPr lang="ru-RU" sz="9600" dirty="0"/>
          </a:p>
          <a:p>
            <a:r>
              <a:rPr lang="ru-RU" sz="9600" dirty="0"/>
              <a:t> МКОУ «Ключи-Булакская СОШ» Братского района, Иркутской области</a:t>
            </a:r>
          </a:p>
          <a:p>
            <a:r>
              <a:rPr lang="ru-RU" sz="9600" dirty="0"/>
              <a:t> Учебно-опытнический пришкольный участок  </a:t>
            </a:r>
          </a:p>
          <a:p>
            <a:r>
              <a:rPr lang="ru-RU" sz="9600" b="1" dirty="0"/>
              <a:t>Сроки реализации проекта:</a:t>
            </a:r>
            <a:endParaRPr lang="ru-RU" sz="9600" dirty="0"/>
          </a:p>
          <a:p>
            <a:r>
              <a:rPr lang="ru-RU" sz="9600" dirty="0"/>
              <a:t> Со дня получения семян агрофирмы «</a:t>
            </a:r>
            <a:r>
              <a:rPr lang="ru-RU" sz="9600" dirty="0" err="1"/>
              <a:t>Седек</a:t>
            </a:r>
            <a:r>
              <a:rPr lang="ru-RU" sz="9600" dirty="0"/>
              <a:t>» по октябрь.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685187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397</Words>
  <Application>Microsoft Office PowerPoint</Application>
  <PresentationFormat>Широкоэкранный</PresentationFormat>
  <Paragraphs>110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Arial Black</vt:lpstr>
      <vt:lpstr>Calibri</vt:lpstr>
      <vt:lpstr>Calibri Light</vt:lpstr>
      <vt:lpstr>Times New Roman</vt:lpstr>
      <vt:lpstr>Тема Office</vt:lpstr>
      <vt:lpstr>Опытно-исследовательская работа. Тема работы: «Сортоиспытание семян капусты агрофирмы «Седек» на пришкольном участке» </vt:lpstr>
      <vt:lpstr>Презентация PowerPoint</vt:lpstr>
      <vt:lpstr>Презентация PowerPoint</vt:lpstr>
      <vt:lpstr>Презентация PowerPoint</vt:lpstr>
      <vt:lpstr>Посадка семян</vt:lpstr>
      <vt:lpstr>Начало летней практики на пришкольном участке</vt:lpstr>
      <vt:lpstr>Презентация PowerPoint</vt:lpstr>
      <vt:lpstr>Презентация PowerPoint</vt:lpstr>
      <vt:lpstr>Презентация PowerPoint</vt:lpstr>
      <vt:lpstr>Цветная капуста</vt:lpstr>
      <vt:lpstr>Презентация PowerPoint</vt:lpstr>
      <vt:lpstr>Презентация PowerPoint</vt:lpstr>
      <vt:lpstr>Презентация PowerPoint</vt:lpstr>
      <vt:lpstr>Календарный план работы</vt:lpstr>
      <vt:lpstr>Таблица испытания, выбранных сортов капусты по 5 бальной шкале.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11</cp:revision>
  <dcterms:created xsi:type="dcterms:W3CDTF">2025-11-12T13:47:02Z</dcterms:created>
  <dcterms:modified xsi:type="dcterms:W3CDTF">2025-11-12T16:21:14Z</dcterms:modified>
</cp:coreProperties>
</file>