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76" r:id="rId3"/>
    <p:sldId id="321" r:id="rId4"/>
    <p:sldId id="322" r:id="rId5"/>
    <p:sldId id="329" r:id="rId6"/>
    <p:sldId id="331" r:id="rId7"/>
    <p:sldId id="326" r:id="rId8"/>
    <p:sldId id="324" r:id="rId9"/>
    <p:sldId id="332" r:id="rId10"/>
    <p:sldId id="323" r:id="rId11"/>
    <p:sldId id="325" r:id="rId12"/>
    <p:sldId id="318" r:id="rId13"/>
    <p:sldId id="33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793103448275865E-2"/>
          <c:y val="7.6530612244897961E-2"/>
          <c:w val="0.63916145887608744"/>
          <c:h val="0.7474552418492099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E391-4B9E-A236-50A373C4E991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391-4B9E-A236-50A373C4E991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391-4B9E-A236-50A373C4E99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E391-4B9E-A236-50A373C4E991}"/>
              </c:ext>
            </c:extLst>
          </c:dPt>
          <c:dLbls>
            <c:dLbl>
              <c:idx val="0"/>
              <c:spPr>
                <a:noFill/>
                <a:ln w="25375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1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E391-4B9E-A236-50A373C4E991}"/>
                </c:ext>
              </c:extLst>
            </c:dLbl>
            <c:dLbl>
              <c:idx val="1"/>
              <c:spPr>
                <a:noFill/>
                <a:ln w="25375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1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E391-4B9E-A236-50A373C4E991}"/>
                </c:ext>
              </c:extLst>
            </c:dLbl>
            <c:spPr>
              <a:noFill/>
              <a:ln w="25375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0.28000000000000003</c:v>
                </c:pt>
                <c:pt idx="1">
                  <c:v>0.24</c:v>
                </c:pt>
                <c:pt idx="2">
                  <c:v>0.12</c:v>
                </c:pt>
                <c:pt idx="3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391-4B9E-A236-50A373C4E99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Запад</c:v>
                </c:pt>
              </c:strCache>
            </c:strRef>
          </c:tx>
          <c:spPr>
            <a:solidFill>
              <a:srgbClr val="993366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E391-4B9E-A236-50A373C4E99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A-E391-4B9E-A236-50A373C4E991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E391-4B9E-A236-50A373C4E99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E391-4B9E-A236-50A373C4E991}"/>
              </c:ext>
            </c:extLst>
          </c:dPt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F-E391-4B9E-A236-50A373C4E991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Север</c:v>
                </c:pt>
              </c:strCache>
            </c:strRef>
          </c:tx>
          <c:spPr>
            <a:solidFill>
              <a:srgbClr val="FFFFCC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E391-4B9E-A236-50A373C4E991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E391-4B9E-A236-50A373C4E991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14-E391-4B9E-A236-50A373C4E99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E391-4B9E-A236-50A373C4E991}"/>
              </c:ext>
            </c:extLst>
          </c:dPt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17-E391-4B9E-A236-50A373C4E9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rgbClr val="C0C0C0"/>
        </a:solidFill>
        <a:ln w="12688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3692048347560168"/>
          <c:y val="5.5177894429862921E-2"/>
          <c:w val="0.25263969114554863"/>
          <c:h val="0.89554389034703996"/>
        </c:manualLayout>
      </c:layout>
      <c:overlay val="0"/>
      <c:spPr>
        <a:noFill/>
        <a:ln w="3172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849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254005713447493E-2"/>
          <c:y val="3.7284728129799494E-2"/>
          <c:w val="0.65771147348718006"/>
          <c:h val="0.77085550744145048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565-45A2-BD18-C1958DC5EF46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565-45A2-BD18-C1958DC5EF46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565-45A2-BD18-C1958DC5EF46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565-45A2-BD18-C1958DC5EF46}"/>
              </c:ext>
            </c:extLst>
          </c:dPt>
          <c:dLbls>
            <c:dLbl>
              <c:idx val="0"/>
              <c:spPr>
                <a:noFill/>
                <a:ln w="25375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1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9565-45A2-BD18-C1958DC5EF46}"/>
                </c:ext>
              </c:extLst>
            </c:dLbl>
            <c:dLbl>
              <c:idx val="1"/>
              <c:spPr>
                <a:noFill/>
                <a:ln w="25375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1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9565-45A2-BD18-C1958DC5EF46}"/>
                </c:ext>
              </c:extLst>
            </c:dLbl>
            <c:dLbl>
              <c:idx val="2"/>
              <c:layout>
                <c:manualLayout>
                  <c:x val="0"/>
                  <c:y val="-7.14509912295378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67379155483305E-2"/>
                      <c:h val="0.176044944038474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565-45A2-BD18-C1958DC5EF46}"/>
                </c:ext>
              </c:extLst>
            </c:dLbl>
            <c:spPr>
              <a:noFill/>
              <a:ln w="25375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0.31</c:v>
                </c:pt>
                <c:pt idx="1">
                  <c:v>0.45</c:v>
                </c:pt>
                <c:pt idx="2">
                  <c:v>0.05</c:v>
                </c:pt>
                <c:pt idx="3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565-45A2-BD18-C1958DC5EF4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Запад</c:v>
                </c:pt>
              </c:strCache>
            </c:strRef>
          </c:tx>
          <c:spPr>
            <a:solidFill>
              <a:srgbClr val="993366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565-45A2-BD18-C1958DC5EF46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A-9565-45A2-BD18-C1958DC5EF46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9565-45A2-BD18-C1958DC5EF46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9565-45A2-BD18-C1958DC5EF46}"/>
              </c:ext>
            </c:extLst>
          </c:dPt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F-9565-45A2-BD18-C1958DC5EF4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Север</c:v>
                </c:pt>
              </c:strCache>
            </c:strRef>
          </c:tx>
          <c:spPr>
            <a:solidFill>
              <a:srgbClr val="FFFFCC"/>
            </a:solidFill>
            <a:ln w="12688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9565-45A2-BD18-C1958DC5EF46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9565-45A2-BD18-C1958DC5EF46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14-9565-45A2-BD18-C1958DC5EF46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88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9565-45A2-BD18-C1958DC5EF46}"/>
              </c:ext>
            </c:extLst>
          </c:dPt>
          <c:cat>
            <c:strRef>
              <c:f>Sheet1!$B$1:$E$1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соответствие</c:v>
                </c:pt>
                <c:pt idx="3">
                  <c:v>менее 2 лет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17-9565-45A2-BD18-C1958DC5E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rgbClr val="C0C0C0"/>
        </a:solidFill>
        <a:ln w="12688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3692048347560168"/>
          <c:y val="5.5177894429862921E-2"/>
          <c:w val="0.25263969114554863"/>
          <c:h val="0.89554389034703996"/>
        </c:manualLayout>
      </c:layout>
      <c:overlay val="0"/>
      <c:spPr>
        <a:noFill/>
        <a:ln w="3172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849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сравнительные данные колличество конкурсов за 2 года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2023-2024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12700"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региональный</c:v>
                </c:pt>
                <c:pt idx="2">
                  <c:v>муниципальный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67-4E97-B15B-D8ECA5B0878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2024-2025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региональный</c:v>
                </c:pt>
                <c:pt idx="2">
                  <c:v>муниципальный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67-4E97-B15B-D8ECA5B0878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58238968"/>
        <c:axId val="158240768"/>
      </c:barChart>
      <c:catAx>
        <c:axId val="158238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8240768"/>
        <c:crosses val="autoZero"/>
        <c:auto val="1"/>
        <c:lblAlgn val="ctr"/>
        <c:lblOffset val="100"/>
        <c:noMultiLvlLbl val="0"/>
      </c:catAx>
      <c:valAx>
        <c:axId val="15824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8238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"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данные за 2 года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2023-2024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колличество победителей и призеров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1B-4951-A68B-95FA51CAC8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2024-2025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колличество победителей и призеров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1B-4951-A68B-95FA51CAC83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3165608"/>
        <c:axId val="213172088"/>
      </c:barChart>
      <c:catAx>
        <c:axId val="213165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3172088"/>
        <c:crosses val="autoZero"/>
        <c:auto val="1"/>
        <c:lblAlgn val="ctr"/>
        <c:lblOffset val="100"/>
        <c:noMultiLvlLbl val="0"/>
      </c:catAx>
      <c:valAx>
        <c:axId val="213172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3165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B7D23-ED3F-41FE-B2E8-2897142545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F97822-AA7E-4C79-B9D1-58DB48FEE9F9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«Образование Нового качества» </a:t>
          </a:r>
        </a:p>
      </dgm:t>
    </dgm:pt>
    <dgm:pt modelId="{2D419510-B75C-434A-B6B8-A548F70B0DA9}" type="parTrans" cxnId="{0EC1E0CF-0F44-4951-81C2-A34CBBEB00A7}">
      <dgm:prSet/>
      <dgm:spPr/>
      <dgm:t>
        <a:bodyPr/>
        <a:lstStyle/>
        <a:p>
          <a:endParaRPr lang="ru-RU"/>
        </a:p>
      </dgm:t>
    </dgm:pt>
    <dgm:pt modelId="{19B87C86-DFAC-4D73-A01F-5A8E04762F76}" type="sibTrans" cxnId="{0EC1E0CF-0F44-4951-81C2-A34CBBEB00A7}">
      <dgm:prSet/>
      <dgm:spPr/>
      <dgm:t>
        <a:bodyPr/>
        <a:lstStyle/>
        <a:p>
          <a:endParaRPr lang="ru-RU"/>
        </a:p>
      </dgm:t>
    </dgm:pt>
    <dgm:pt modelId="{618889BC-E1AC-4254-8FFF-E83D31B3192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 «Развитие социализирующего  потенциала»</a:t>
          </a:r>
        </a:p>
      </dgm:t>
    </dgm:pt>
    <dgm:pt modelId="{CD7BDD84-3E41-44A7-A493-E0C46D7DEB0D}" type="parTrans" cxnId="{A20475B0-CF5C-4F90-B68B-5140F12611C9}">
      <dgm:prSet/>
      <dgm:spPr/>
      <dgm:t>
        <a:bodyPr/>
        <a:lstStyle/>
        <a:p>
          <a:endParaRPr lang="ru-RU"/>
        </a:p>
      </dgm:t>
    </dgm:pt>
    <dgm:pt modelId="{49E96F0F-AC5E-4B64-883B-4BE8BA972DD2}" type="sibTrans" cxnId="{A20475B0-CF5C-4F90-B68B-5140F12611C9}">
      <dgm:prSet/>
      <dgm:spPr/>
      <dgm:t>
        <a:bodyPr/>
        <a:lstStyle/>
        <a:p>
          <a:endParaRPr lang="ru-RU"/>
        </a:p>
      </dgm:t>
    </dgm:pt>
    <dgm:pt modelId="{191ACCC5-EE93-45BB-AEF3-81F7C33578F1}">
      <dgm:prSet phldrT="[Текст]" custT="1"/>
      <dgm:spPr/>
      <dgm:t>
        <a:bodyPr/>
        <a:lstStyle/>
        <a:p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«Развитие агробизнес-образования в условиях МБУ ДО «ДДТ»</a:t>
          </a:r>
        </a:p>
      </dgm:t>
    </dgm:pt>
    <dgm:pt modelId="{AC14E3FF-6FC5-4DD4-97E5-CC9C8B1BD20A}" type="parTrans" cxnId="{527B2019-140D-44AB-AA0D-5F5E46C99328}">
      <dgm:prSet/>
      <dgm:spPr/>
      <dgm:t>
        <a:bodyPr/>
        <a:lstStyle/>
        <a:p>
          <a:endParaRPr lang="ru-RU"/>
        </a:p>
      </dgm:t>
    </dgm:pt>
    <dgm:pt modelId="{362354F7-6BA1-4989-A026-8592A69DFAFF}" type="sibTrans" cxnId="{527B2019-140D-44AB-AA0D-5F5E46C99328}">
      <dgm:prSet/>
      <dgm:spPr/>
      <dgm:t>
        <a:bodyPr/>
        <a:lstStyle/>
        <a:p>
          <a:endParaRPr lang="ru-RU"/>
        </a:p>
      </dgm:t>
    </dgm:pt>
    <dgm:pt modelId="{EE3E52FD-DCBB-4275-87A6-40ED743B3B46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Цель: </a:t>
          </a: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нового качества образования МБУ ДО «ДДТ» в соответствии с принципами организации открытого дополнительного образования (далее - ОДО).</a:t>
          </a:r>
        </a:p>
      </dgm:t>
    </dgm:pt>
    <dgm:pt modelId="{AB2CB87C-5A3C-4B26-BAE6-47CF7A164BE2}" type="parTrans" cxnId="{2AA86913-8B73-43D0-B1DA-F25D7B144608}">
      <dgm:prSet/>
      <dgm:spPr/>
      <dgm:t>
        <a:bodyPr/>
        <a:lstStyle/>
        <a:p>
          <a:endParaRPr lang="ru-RU"/>
        </a:p>
      </dgm:t>
    </dgm:pt>
    <dgm:pt modelId="{4E48CE77-66C9-4860-9FF1-CD076722D72A}" type="sibTrans" cxnId="{2AA86913-8B73-43D0-B1DA-F25D7B144608}">
      <dgm:prSet/>
      <dgm:spPr/>
      <dgm:t>
        <a:bodyPr/>
        <a:lstStyle/>
        <a:p>
          <a:endParaRPr lang="ru-RU"/>
        </a:p>
      </dgm:t>
    </dgm:pt>
    <dgm:pt modelId="{118D8205-A65E-4438-9880-3F136C620036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Цель: развитие системы воспитания и социализации обучающихся,</a:t>
          </a:r>
          <a:r>
            <a:rPr lang="ru-RU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направленной на становление активной гражданской позиции личности,</a:t>
          </a:r>
          <a:r>
            <a:rPr lang="ru-RU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мотивацию к непрерывному личностному росту, успешной самореализации в жизни, обществе и профессии.</a:t>
          </a:r>
        </a:p>
      </dgm:t>
    </dgm:pt>
    <dgm:pt modelId="{B0169EBA-A495-436C-9B00-6EFDE3DD6F64}" type="parTrans" cxnId="{31841DC5-6BAC-46F9-94B2-6333B408BE08}">
      <dgm:prSet/>
      <dgm:spPr/>
      <dgm:t>
        <a:bodyPr/>
        <a:lstStyle/>
        <a:p>
          <a:endParaRPr lang="ru-RU"/>
        </a:p>
      </dgm:t>
    </dgm:pt>
    <dgm:pt modelId="{18B8CD3E-940D-4D0D-AA70-6F27A1416812}" type="sibTrans" cxnId="{31841DC5-6BAC-46F9-94B2-6333B408BE08}">
      <dgm:prSet/>
      <dgm:spPr/>
      <dgm:t>
        <a:bodyPr/>
        <a:lstStyle/>
        <a:p>
          <a:endParaRPr lang="ru-RU"/>
        </a:p>
      </dgm:t>
    </dgm:pt>
    <dgm:pt modelId="{F07816C4-D3B8-48D1-BF29-29D70A92B1A6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Цель::создание  инновационной площадки с целью внедрения профессиональных проб в образовательный процесс учреждения дополнительного образования в области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Агросферы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A8C6F143-0C38-4153-8952-1899A31A3D3E}" type="parTrans" cxnId="{BDC16955-518C-493A-A77E-E09F2C041C70}">
      <dgm:prSet/>
      <dgm:spPr/>
      <dgm:t>
        <a:bodyPr/>
        <a:lstStyle/>
        <a:p>
          <a:endParaRPr lang="ru-RU"/>
        </a:p>
      </dgm:t>
    </dgm:pt>
    <dgm:pt modelId="{8DC20308-AF68-42EC-BCED-2A3F71086356}" type="sibTrans" cxnId="{BDC16955-518C-493A-A77E-E09F2C041C70}">
      <dgm:prSet/>
      <dgm:spPr/>
      <dgm:t>
        <a:bodyPr/>
        <a:lstStyle/>
        <a:p>
          <a:endParaRPr lang="ru-RU"/>
        </a:p>
      </dgm:t>
    </dgm:pt>
    <dgm:pt modelId="{A696EE93-C62B-4C56-933F-1C9B28BA6791}" type="pres">
      <dgm:prSet presAssocID="{B2AB7D23-ED3F-41FE-B2E8-28971425457F}" presName="linear" presStyleCnt="0">
        <dgm:presLayoutVars>
          <dgm:dir/>
          <dgm:animLvl val="lvl"/>
          <dgm:resizeHandles val="exact"/>
        </dgm:presLayoutVars>
      </dgm:prSet>
      <dgm:spPr/>
    </dgm:pt>
    <dgm:pt modelId="{6767F4FF-A158-41B5-A649-D2F944AD89B5}" type="pres">
      <dgm:prSet presAssocID="{5DF97822-AA7E-4C79-B9D1-58DB48FEE9F9}" presName="parentLin" presStyleCnt="0"/>
      <dgm:spPr/>
    </dgm:pt>
    <dgm:pt modelId="{527D14A6-47B5-4E9A-BA61-3C9A988E1194}" type="pres">
      <dgm:prSet presAssocID="{5DF97822-AA7E-4C79-B9D1-58DB48FEE9F9}" presName="parentLeftMargin" presStyleLbl="node1" presStyleIdx="0" presStyleCnt="3"/>
      <dgm:spPr/>
    </dgm:pt>
    <dgm:pt modelId="{CF2EE81F-E8CC-4C03-A482-E4865E85D929}" type="pres">
      <dgm:prSet presAssocID="{5DF97822-AA7E-4C79-B9D1-58DB48FEE9F9}" presName="parentText" presStyleLbl="node1" presStyleIdx="0" presStyleCnt="3" custScaleX="104176">
        <dgm:presLayoutVars>
          <dgm:chMax val="0"/>
          <dgm:bulletEnabled val="1"/>
        </dgm:presLayoutVars>
      </dgm:prSet>
      <dgm:spPr/>
    </dgm:pt>
    <dgm:pt modelId="{45961060-D7D1-48A1-A2E1-258375547559}" type="pres">
      <dgm:prSet presAssocID="{5DF97822-AA7E-4C79-B9D1-58DB48FEE9F9}" presName="negativeSpace" presStyleCnt="0"/>
      <dgm:spPr/>
    </dgm:pt>
    <dgm:pt modelId="{4BE8FA44-FAF6-4082-BF56-1E98FC5B26D7}" type="pres">
      <dgm:prSet presAssocID="{5DF97822-AA7E-4C79-B9D1-58DB48FEE9F9}" presName="childText" presStyleLbl="conFgAcc1" presStyleIdx="0" presStyleCnt="3">
        <dgm:presLayoutVars>
          <dgm:bulletEnabled val="1"/>
        </dgm:presLayoutVars>
      </dgm:prSet>
      <dgm:spPr/>
    </dgm:pt>
    <dgm:pt modelId="{F0B00B89-D9EF-4DF5-8675-1A8986395425}" type="pres">
      <dgm:prSet presAssocID="{19B87C86-DFAC-4D73-A01F-5A8E04762F76}" presName="spaceBetweenRectangles" presStyleCnt="0"/>
      <dgm:spPr/>
    </dgm:pt>
    <dgm:pt modelId="{3726F5B0-D196-44E1-AF8A-661D842BD039}" type="pres">
      <dgm:prSet presAssocID="{618889BC-E1AC-4254-8FFF-E83D31B31921}" presName="parentLin" presStyleCnt="0"/>
      <dgm:spPr/>
    </dgm:pt>
    <dgm:pt modelId="{15C72689-70D7-427E-83AE-6DFB56F49FA3}" type="pres">
      <dgm:prSet presAssocID="{618889BC-E1AC-4254-8FFF-E83D31B31921}" presName="parentLeftMargin" presStyleLbl="node1" presStyleIdx="0" presStyleCnt="3"/>
      <dgm:spPr/>
    </dgm:pt>
    <dgm:pt modelId="{93D392F5-ECF5-47DE-BFAE-A4421C861B6B}" type="pres">
      <dgm:prSet presAssocID="{618889BC-E1AC-4254-8FFF-E83D31B31921}" presName="parentText" presStyleLbl="node1" presStyleIdx="1" presStyleCnt="3" custScaleX="128711">
        <dgm:presLayoutVars>
          <dgm:chMax val="0"/>
          <dgm:bulletEnabled val="1"/>
        </dgm:presLayoutVars>
      </dgm:prSet>
      <dgm:spPr/>
    </dgm:pt>
    <dgm:pt modelId="{2407C72A-B743-4E90-8F4C-A53FA387AF51}" type="pres">
      <dgm:prSet presAssocID="{618889BC-E1AC-4254-8FFF-E83D31B31921}" presName="negativeSpace" presStyleCnt="0"/>
      <dgm:spPr/>
    </dgm:pt>
    <dgm:pt modelId="{58302E17-A158-44A4-B9B9-09760E37C9D7}" type="pres">
      <dgm:prSet presAssocID="{618889BC-E1AC-4254-8FFF-E83D31B31921}" presName="childText" presStyleLbl="conFgAcc1" presStyleIdx="1" presStyleCnt="3" custLinFactY="6698" custLinFactNeighborX="-909" custLinFactNeighborY="100000">
        <dgm:presLayoutVars>
          <dgm:bulletEnabled val="1"/>
        </dgm:presLayoutVars>
      </dgm:prSet>
      <dgm:spPr/>
    </dgm:pt>
    <dgm:pt modelId="{EB9AAB1F-5C97-47F1-9671-81A744A2C4CD}" type="pres">
      <dgm:prSet presAssocID="{49E96F0F-AC5E-4B64-883B-4BE8BA972DD2}" presName="spaceBetweenRectangles" presStyleCnt="0"/>
      <dgm:spPr/>
    </dgm:pt>
    <dgm:pt modelId="{072155D7-4BC8-4FAF-B592-9D51D67238C1}" type="pres">
      <dgm:prSet presAssocID="{191ACCC5-EE93-45BB-AEF3-81F7C33578F1}" presName="parentLin" presStyleCnt="0"/>
      <dgm:spPr/>
    </dgm:pt>
    <dgm:pt modelId="{7B6B40B0-A4DC-43DD-A6FA-557E7075AC85}" type="pres">
      <dgm:prSet presAssocID="{191ACCC5-EE93-45BB-AEF3-81F7C33578F1}" presName="parentLeftMargin" presStyleLbl="node1" presStyleIdx="1" presStyleCnt="3"/>
      <dgm:spPr/>
    </dgm:pt>
    <dgm:pt modelId="{154F1F41-58F2-420E-83BE-F07616E488A7}" type="pres">
      <dgm:prSet presAssocID="{191ACCC5-EE93-45BB-AEF3-81F7C33578F1}" presName="parentText" presStyleLbl="node1" presStyleIdx="2" presStyleCnt="3" custScaleX="146286" custScaleY="113814">
        <dgm:presLayoutVars>
          <dgm:chMax val="0"/>
          <dgm:bulletEnabled val="1"/>
        </dgm:presLayoutVars>
      </dgm:prSet>
      <dgm:spPr/>
    </dgm:pt>
    <dgm:pt modelId="{01616E6D-1F30-4076-8C91-CC941B04F8D8}" type="pres">
      <dgm:prSet presAssocID="{191ACCC5-EE93-45BB-AEF3-81F7C33578F1}" presName="negativeSpace" presStyleCnt="0"/>
      <dgm:spPr/>
    </dgm:pt>
    <dgm:pt modelId="{1D53E620-AE19-44A7-96D2-484915AF56BE}" type="pres">
      <dgm:prSet presAssocID="{191ACCC5-EE93-45BB-AEF3-81F7C33578F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9B63305-5380-4D68-80BA-65DF0CDE3685}" type="presOf" srcId="{618889BC-E1AC-4254-8FFF-E83D31B31921}" destId="{15C72689-70D7-427E-83AE-6DFB56F49FA3}" srcOrd="0" destOrd="0" presId="urn:microsoft.com/office/officeart/2005/8/layout/list1"/>
    <dgm:cxn modelId="{2AA86913-8B73-43D0-B1DA-F25D7B144608}" srcId="{5DF97822-AA7E-4C79-B9D1-58DB48FEE9F9}" destId="{EE3E52FD-DCBB-4275-87A6-40ED743B3B46}" srcOrd="0" destOrd="0" parTransId="{AB2CB87C-5A3C-4B26-BAE6-47CF7A164BE2}" sibTransId="{4E48CE77-66C9-4860-9FF1-CD076722D72A}"/>
    <dgm:cxn modelId="{527B2019-140D-44AB-AA0D-5F5E46C99328}" srcId="{B2AB7D23-ED3F-41FE-B2E8-28971425457F}" destId="{191ACCC5-EE93-45BB-AEF3-81F7C33578F1}" srcOrd="2" destOrd="0" parTransId="{AC14E3FF-6FC5-4DD4-97E5-CC9C8B1BD20A}" sibTransId="{362354F7-6BA1-4989-A026-8592A69DFAFF}"/>
    <dgm:cxn modelId="{9BF4B739-F652-4EC7-BD09-635AB1700753}" type="presOf" srcId="{F07816C4-D3B8-48D1-BF29-29D70A92B1A6}" destId="{1D53E620-AE19-44A7-96D2-484915AF56BE}" srcOrd="0" destOrd="0" presId="urn:microsoft.com/office/officeart/2005/8/layout/list1"/>
    <dgm:cxn modelId="{A27B0073-7192-4F44-B938-D072458F83EE}" type="presOf" srcId="{5DF97822-AA7E-4C79-B9D1-58DB48FEE9F9}" destId="{527D14A6-47B5-4E9A-BA61-3C9A988E1194}" srcOrd="0" destOrd="0" presId="urn:microsoft.com/office/officeart/2005/8/layout/list1"/>
    <dgm:cxn modelId="{BDC16955-518C-493A-A77E-E09F2C041C70}" srcId="{191ACCC5-EE93-45BB-AEF3-81F7C33578F1}" destId="{F07816C4-D3B8-48D1-BF29-29D70A92B1A6}" srcOrd="0" destOrd="0" parTransId="{A8C6F143-0C38-4153-8952-1899A31A3D3E}" sibTransId="{8DC20308-AF68-42EC-BCED-2A3F71086356}"/>
    <dgm:cxn modelId="{D3EF819B-04B4-4997-BF43-E83ED9C2C43B}" type="presOf" srcId="{5DF97822-AA7E-4C79-B9D1-58DB48FEE9F9}" destId="{CF2EE81F-E8CC-4C03-A482-E4865E85D929}" srcOrd="1" destOrd="0" presId="urn:microsoft.com/office/officeart/2005/8/layout/list1"/>
    <dgm:cxn modelId="{99D262AA-9748-4ED1-BD9C-56F6082DDA62}" type="presOf" srcId="{618889BC-E1AC-4254-8FFF-E83D31B31921}" destId="{93D392F5-ECF5-47DE-BFAE-A4421C861B6B}" srcOrd="1" destOrd="0" presId="urn:microsoft.com/office/officeart/2005/8/layout/list1"/>
    <dgm:cxn modelId="{A20475B0-CF5C-4F90-B68B-5140F12611C9}" srcId="{B2AB7D23-ED3F-41FE-B2E8-28971425457F}" destId="{618889BC-E1AC-4254-8FFF-E83D31B31921}" srcOrd="1" destOrd="0" parTransId="{CD7BDD84-3E41-44A7-A493-E0C46D7DEB0D}" sibTransId="{49E96F0F-AC5E-4B64-883B-4BE8BA972DD2}"/>
    <dgm:cxn modelId="{31841DC5-6BAC-46F9-94B2-6333B408BE08}" srcId="{618889BC-E1AC-4254-8FFF-E83D31B31921}" destId="{118D8205-A65E-4438-9880-3F136C620036}" srcOrd="0" destOrd="0" parTransId="{B0169EBA-A495-436C-9B00-6EFDE3DD6F64}" sibTransId="{18B8CD3E-940D-4D0D-AA70-6F27A1416812}"/>
    <dgm:cxn modelId="{2F2288CE-84DB-4DA5-9F8D-85DB139163F8}" type="presOf" srcId="{191ACCC5-EE93-45BB-AEF3-81F7C33578F1}" destId="{154F1F41-58F2-420E-83BE-F07616E488A7}" srcOrd="1" destOrd="0" presId="urn:microsoft.com/office/officeart/2005/8/layout/list1"/>
    <dgm:cxn modelId="{0EC1E0CF-0F44-4951-81C2-A34CBBEB00A7}" srcId="{B2AB7D23-ED3F-41FE-B2E8-28971425457F}" destId="{5DF97822-AA7E-4C79-B9D1-58DB48FEE9F9}" srcOrd="0" destOrd="0" parTransId="{2D419510-B75C-434A-B6B8-A548F70B0DA9}" sibTransId="{19B87C86-DFAC-4D73-A01F-5A8E04762F76}"/>
    <dgm:cxn modelId="{911CB1D4-F83B-4BC3-A7C5-9C04EE3FB480}" type="presOf" srcId="{118D8205-A65E-4438-9880-3F136C620036}" destId="{58302E17-A158-44A4-B9B9-09760E37C9D7}" srcOrd="0" destOrd="0" presId="urn:microsoft.com/office/officeart/2005/8/layout/list1"/>
    <dgm:cxn modelId="{86203DE3-8175-458D-BDA8-066E02788AB4}" type="presOf" srcId="{B2AB7D23-ED3F-41FE-B2E8-28971425457F}" destId="{A696EE93-C62B-4C56-933F-1C9B28BA6791}" srcOrd="0" destOrd="0" presId="urn:microsoft.com/office/officeart/2005/8/layout/list1"/>
    <dgm:cxn modelId="{5588C1EC-5899-4045-BF23-91CF0F6C75A7}" type="presOf" srcId="{EE3E52FD-DCBB-4275-87A6-40ED743B3B46}" destId="{4BE8FA44-FAF6-4082-BF56-1E98FC5B26D7}" srcOrd="0" destOrd="0" presId="urn:microsoft.com/office/officeart/2005/8/layout/list1"/>
    <dgm:cxn modelId="{3FA518F4-4F8E-46F5-9024-7A8D2315BE23}" type="presOf" srcId="{191ACCC5-EE93-45BB-AEF3-81F7C33578F1}" destId="{7B6B40B0-A4DC-43DD-A6FA-557E7075AC85}" srcOrd="0" destOrd="0" presId="urn:microsoft.com/office/officeart/2005/8/layout/list1"/>
    <dgm:cxn modelId="{BC479CC5-B40C-490E-82F5-2DA39AAB8346}" type="presParOf" srcId="{A696EE93-C62B-4C56-933F-1C9B28BA6791}" destId="{6767F4FF-A158-41B5-A649-D2F944AD89B5}" srcOrd="0" destOrd="0" presId="urn:microsoft.com/office/officeart/2005/8/layout/list1"/>
    <dgm:cxn modelId="{486A8BBD-9611-4887-9A9E-02A933A3BA2C}" type="presParOf" srcId="{6767F4FF-A158-41B5-A649-D2F944AD89B5}" destId="{527D14A6-47B5-4E9A-BA61-3C9A988E1194}" srcOrd="0" destOrd="0" presId="urn:microsoft.com/office/officeart/2005/8/layout/list1"/>
    <dgm:cxn modelId="{F487FF4A-2E8D-48EA-9BA1-B0C7C6A2FDBA}" type="presParOf" srcId="{6767F4FF-A158-41B5-A649-D2F944AD89B5}" destId="{CF2EE81F-E8CC-4C03-A482-E4865E85D929}" srcOrd="1" destOrd="0" presId="urn:microsoft.com/office/officeart/2005/8/layout/list1"/>
    <dgm:cxn modelId="{C3D49304-3203-4234-B58C-BB120D1AF637}" type="presParOf" srcId="{A696EE93-C62B-4C56-933F-1C9B28BA6791}" destId="{45961060-D7D1-48A1-A2E1-258375547559}" srcOrd="1" destOrd="0" presId="urn:microsoft.com/office/officeart/2005/8/layout/list1"/>
    <dgm:cxn modelId="{085F0D56-EBE6-4514-A8CA-5DB158B0A019}" type="presParOf" srcId="{A696EE93-C62B-4C56-933F-1C9B28BA6791}" destId="{4BE8FA44-FAF6-4082-BF56-1E98FC5B26D7}" srcOrd="2" destOrd="0" presId="urn:microsoft.com/office/officeart/2005/8/layout/list1"/>
    <dgm:cxn modelId="{75CC7C2B-A287-48E4-A7D0-A07B017D31A4}" type="presParOf" srcId="{A696EE93-C62B-4C56-933F-1C9B28BA6791}" destId="{F0B00B89-D9EF-4DF5-8675-1A8986395425}" srcOrd="3" destOrd="0" presId="urn:microsoft.com/office/officeart/2005/8/layout/list1"/>
    <dgm:cxn modelId="{AA6E9B41-5EA4-4529-A2A9-DF56A3E24673}" type="presParOf" srcId="{A696EE93-C62B-4C56-933F-1C9B28BA6791}" destId="{3726F5B0-D196-44E1-AF8A-661D842BD039}" srcOrd="4" destOrd="0" presId="urn:microsoft.com/office/officeart/2005/8/layout/list1"/>
    <dgm:cxn modelId="{C4463247-6295-4CA6-9D99-3C91612F6375}" type="presParOf" srcId="{3726F5B0-D196-44E1-AF8A-661D842BD039}" destId="{15C72689-70D7-427E-83AE-6DFB56F49FA3}" srcOrd="0" destOrd="0" presId="urn:microsoft.com/office/officeart/2005/8/layout/list1"/>
    <dgm:cxn modelId="{7FE80B85-2852-43D6-BDB2-BC9599459B4A}" type="presParOf" srcId="{3726F5B0-D196-44E1-AF8A-661D842BD039}" destId="{93D392F5-ECF5-47DE-BFAE-A4421C861B6B}" srcOrd="1" destOrd="0" presId="urn:microsoft.com/office/officeart/2005/8/layout/list1"/>
    <dgm:cxn modelId="{E8EAC696-A34F-42FF-A68A-3EC96D4F1DCB}" type="presParOf" srcId="{A696EE93-C62B-4C56-933F-1C9B28BA6791}" destId="{2407C72A-B743-4E90-8F4C-A53FA387AF51}" srcOrd="5" destOrd="0" presId="urn:microsoft.com/office/officeart/2005/8/layout/list1"/>
    <dgm:cxn modelId="{B9141706-1A87-417E-9B3D-63A7703D3D78}" type="presParOf" srcId="{A696EE93-C62B-4C56-933F-1C9B28BA6791}" destId="{58302E17-A158-44A4-B9B9-09760E37C9D7}" srcOrd="6" destOrd="0" presId="urn:microsoft.com/office/officeart/2005/8/layout/list1"/>
    <dgm:cxn modelId="{93E4E2E9-951F-4FC0-8456-9CF6A319CB1C}" type="presParOf" srcId="{A696EE93-C62B-4C56-933F-1C9B28BA6791}" destId="{EB9AAB1F-5C97-47F1-9671-81A744A2C4CD}" srcOrd="7" destOrd="0" presId="urn:microsoft.com/office/officeart/2005/8/layout/list1"/>
    <dgm:cxn modelId="{DF14764C-F953-4799-B74E-A6CBD1573A89}" type="presParOf" srcId="{A696EE93-C62B-4C56-933F-1C9B28BA6791}" destId="{072155D7-4BC8-4FAF-B592-9D51D67238C1}" srcOrd="8" destOrd="0" presId="urn:microsoft.com/office/officeart/2005/8/layout/list1"/>
    <dgm:cxn modelId="{AE8857D1-91E0-4FAE-BAFD-2B06E02D5CB4}" type="presParOf" srcId="{072155D7-4BC8-4FAF-B592-9D51D67238C1}" destId="{7B6B40B0-A4DC-43DD-A6FA-557E7075AC85}" srcOrd="0" destOrd="0" presId="urn:microsoft.com/office/officeart/2005/8/layout/list1"/>
    <dgm:cxn modelId="{43A9BE4C-08B7-4C3D-8AD8-4BA7571D0BE6}" type="presParOf" srcId="{072155D7-4BC8-4FAF-B592-9D51D67238C1}" destId="{154F1F41-58F2-420E-83BE-F07616E488A7}" srcOrd="1" destOrd="0" presId="urn:microsoft.com/office/officeart/2005/8/layout/list1"/>
    <dgm:cxn modelId="{F3CE5117-9C34-4A0A-96F6-ADB3DE67A8B5}" type="presParOf" srcId="{A696EE93-C62B-4C56-933F-1C9B28BA6791}" destId="{01616E6D-1F30-4076-8C91-CC941B04F8D8}" srcOrd="9" destOrd="0" presId="urn:microsoft.com/office/officeart/2005/8/layout/list1"/>
    <dgm:cxn modelId="{326E1538-EABD-41A7-A97A-E105E47B327B}" type="presParOf" srcId="{A696EE93-C62B-4C56-933F-1C9B28BA6791}" destId="{1D53E620-AE19-44A7-96D2-484915AF56B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8FA44-FAF6-4082-BF56-1E98FC5B26D7}">
      <dsp:nvSpPr>
        <dsp:cNvPr id="0" name=""/>
        <dsp:cNvSpPr/>
      </dsp:nvSpPr>
      <dsp:spPr>
        <a:xfrm>
          <a:off x="0" y="256344"/>
          <a:ext cx="7920880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33248" rIns="61474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Цель: </a:t>
          </a: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нового качества образования МБУ ДО «ДДТ» в соответствии с принципами организации открытого дополнительного образования (далее - ОДО).</a:t>
          </a:r>
        </a:p>
      </dsp:txBody>
      <dsp:txXfrm>
        <a:off x="0" y="256344"/>
        <a:ext cx="7920880" cy="1083600"/>
      </dsp:txXfrm>
    </dsp:sp>
    <dsp:sp modelId="{CF2EE81F-E8CC-4C03-A482-E4865E85D929}">
      <dsp:nvSpPr>
        <dsp:cNvPr id="0" name=""/>
        <dsp:cNvSpPr/>
      </dsp:nvSpPr>
      <dsp:spPr>
        <a:xfrm>
          <a:off x="396044" y="20184"/>
          <a:ext cx="577615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«Образование Нового качества» </a:t>
          </a:r>
        </a:p>
      </dsp:txBody>
      <dsp:txXfrm>
        <a:off x="419101" y="43241"/>
        <a:ext cx="5730045" cy="426206"/>
      </dsp:txXfrm>
    </dsp:sp>
    <dsp:sp modelId="{58302E17-A158-44A4-B9B9-09760E37C9D7}">
      <dsp:nvSpPr>
        <dsp:cNvPr id="0" name=""/>
        <dsp:cNvSpPr/>
      </dsp:nvSpPr>
      <dsp:spPr>
        <a:xfrm>
          <a:off x="0" y="1836675"/>
          <a:ext cx="7920880" cy="131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33248" rIns="61474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Цель: развитие системы воспитания и социализации обучающихся,</a:t>
          </a:r>
          <a:r>
            <a:rPr lang="ru-RU" sz="16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направленной на становление активной гражданской позиции личности,</a:t>
          </a:r>
          <a:r>
            <a:rPr lang="ru-RU" sz="16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мотивацию к непрерывному личностному росту, успешной самореализации в жизни, обществе и профессии.</a:t>
          </a:r>
        </a:p>
      </dsp:txBody>
      <dsp:txXfrm>
        <a:off x="0" y="1836675"/>
        <a:ext cx="7920880" cy="1310400"/>
      </dsp:txXfrm>
    </dsp:sp>
    <dsp:sp modelId="{93D392F5-ECF5-47DE-BFAE-A4421C861B6B}">
      <dsp:nvSpPr>
        <dsp:cNvPr id="0" name=""/>
        <dsp:cNvSpPr/>
      </dsp:nvSpPr>
      <dsp:spPr>
        <a:xfrm>
          <a:off x="396044" y="1426344"/>
          <a:ext cx="713653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 «Развитие социализирующего  потенциала»</a:t>
          </a:r>
        </a:p>
      </dsp:txBody>
      <dsp:txXfrm>
        <a:off x="419101" y="1449401"/>
        <a:ext cx="7090416" cy="426206"/>
      </dsp:txXfrm>
    </dsp:sp>
    <dsp:sp modelId="{1D53E620-AE19-44A7-96D2-484915AF56BE}">
      <dsp:nvSpPr>
        <dsp:cNvPr id="0" name=""/>
        <dsp:cNvSpPr/>
      </dsp:nvSpPr>
      <dsp:spPr>
        <a:xfrm>
          <a:off x="0" y="3360711"/>
          <a:ext cx="7920880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33248" rIns="61474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Цель::создание  инновационной площадки с целью внедрения профессиональных проб в образовательный процесс учреждения дополнительного образования в области </a:t>
          </a:r>
          <a:r>
            <a:rPr lang="ru-RU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Агросферы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0" y="3360711"/>
        <a:ext cx="7920880" cy="1083600"/>
      </dsp:txXfrm>
    </dsp:sp>
    <dsp:sp modelId="{154F1F41-58F2-420E-83BE-F07616E488A7}">
      <dsp:nvSpPr>
        <dsp:cNvPr id="0" name=""/>
        <dsp:cNvSpPr/>
      </dsp:nvSpPr>
      <dsp:spPr>
        <a:xfrm>
          <a:off x="368583" y="3059304"/>
          <a:ext cx="7548613" cy="537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Проект «Развитие агробизнес-образования в условиях МБУ ДО «ДДТ»</a:t>
          </a:r>
        </a:p>
      </dsp:txBody>
      <dsp:txXfrm>
        <a:off x="394825" y="3085546"/>
        <a:ext cx="7496129" cy="485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C99AE-F7D3-44B4-8DBF-3EE7C278454B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14DDC-DC5C-434B-B551-5F7C8148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8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E42CD0-9FAD-456A-88C3-1AC535864BE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569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9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1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96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13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737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53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52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40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21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46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74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33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66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83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8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68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1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909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27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3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4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1A22C-5301-4A7C-A105-2D5833325FAD}" type="datetimeFigureOut">
              <a:rPr lang="ru-RU" smtClean="0"/>
              <a:t>30.05.2025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489B9-8ADC-4E35-8076-C5B91419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4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EB5DD65-9FB6-4B6F-99B8-1978D44E98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30.05.2025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BD41323-444B-430D-A4EB-9E9B7F7836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3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4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935767" y="1225693"/>
            <a:ext cx="686253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задач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Развития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«ДДТ», </a:t>
            </a:r>
          </a:p>
          <a:p>
            <a:pPr algn="ctr"/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условие </a:t>
            </a:r>
          </a:p>
          <a:p>
            <a:pPr algn="ctr"/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целевых </a:t>
            </a:r>
          </a:p>
          <a:p>
            <a:pPr algn="ctr"/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</a:p>
          <a:p>
            <a:pPr algn="ctr"/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развития ДОД</a:t>
            </a:r>
          </a:p>
          <a:p>
            <a:pPr algn="ctr"/>
            <a:endParaRPr lang="ru-RU" sz="2800" b="1" dirty="0">
              <a:solidFill>
                <a:srgbClr val="C0504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0445" y="4941181"/>
            <a:ext cx="5166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дополнительного образования 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 Детского Творчества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Братский район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9344431" y="13"/>
            <a:ext cx="1227296" cy="1068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4762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40" y="1433586"/>
            <a:ext cx="7886700" cy="1124741"/>
          </a:xfrm>
        </p:spPr>
        <p:txBody>
          <a:bodyPr>
            <a:normAutofit/>
          </a:bodyPr>
          <a:lstStyle/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69F7006-BC3E-4168-A4C3-F1A4BB84121D}"/>
              </a:ext>
            </a:extLst>
          </p:cNvPr>
          <p:cNvSpPr txBox="1"/>
          <p:nvPr/>
        </p:nvSpPr>
        <p:spPr>
          <a:xfrm>
            <a:off x="918672" y="3196623"/>
            <a:ext cx="918860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ВСОКО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ПОЕЗД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ПОСТОЯННО-ДЕЙСТВУЮЩИЙ СЕМИНАР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применением образовательных технологий в рамках реализации ДОП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инновационный проект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наставничества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государственной программе «Шаг в будущее»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02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43679"/>
              </p:ext>
            </p:extLst>
          </p:nvPr>
        </p:nvGraphicFramePr>
        <p:xfrm>
          <a:off x="176980" y="45571"/>
          <a:ext cx="12015019" cy="676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1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3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668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Ативизация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деятельности детских и детско-взрослых</a:t>
                      </a:r>
                      <a:r>
                        <a:rPr lang="ru-RU" sz="18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сообществ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3745" marR="33745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endParaRPr lang="ru-RU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745" marR="33745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677535" y="298153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«Развитие социализирующего </a:t>
            </a:r>
          </a:p>
          <a:p>
            <a:pPr algn="ctr"/>
            <a:r>
              <a:rPr lang="ru-RU" sz="20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МБУ ДО «ДДТ»</a:t>
            </a: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30539" y="1340450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Молодежного  </a:t>
            </a:r>
            <a:r>
              <a:rPr lang="ru-RU" sz="1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Медиацентра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Братского района. Организация мастер-классов по журналистике, создание видео и фото контента, проведение стратегических сессий.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64771" y="3210286"/>
            <a:ext cx="3498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Волонтерское движение «День Добрых Дел»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системы   мероприятий, объединяющих детей, родителей и педагогов в выполнении добрых дел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1880" y="4781105"/>
            <a:ext cx="29706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детского парламента 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«ДДТ» - координационный центр. Реализация деятельности РДП через сессии, на которых обсуждаются важные дела,  выдвигаются идеи по улучшению жизни в районе. Создание информационной  платформы для общения.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494" y="3024103"/>
            <a:ext cx="2848014" cy="15711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29" y="4791192"/>
            <a:ext cx="3420886" cy="19417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29" y="1571768"/>
            <a:ext cx="3072120" cy="14855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56" y="45569"/>
            <a:ext cx="1439371" cy="143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6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31287" y="282369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 descr="ПЛАН МЕРОПРИЯТИЙ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2BD10FD-3ADF-43B4-AAF3-8CC7ECE35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428949"/>
              </p:ext>
            </p:extLst>
          </p:nvPr>
        </p:nvGraphicFramePr>
        <p:xfrm>
          <a:off x="519952" y="1325325"/>
          <a:ext cx="9571703" cy="5147175"/>
        </p:xfrm>
        <a:graphic>
          <a:graphicData uri="http://schemas.openxmlformats.org/drawingml/2006/table">
            <a:tbl>
              <a:tblPr firstRow="1" firstCol="1" bandRow="1"/>
              <a:tblGrid>
                <a:gridCol w="3363991">
                  <a:extLst>
                    <a:ext uri="{9D8B030D-6E8A-4147-A177-3AD203B41FA5}">
                      <a16:colId xmlns:a16="http://schemas.microsoft.com/office/drawing/2014/main" val="2775907614"/>
                    </a:ext>
                  </a:extLst>
                </a:gridCol>
                <a:gridCol w="3332718">
                  <a:extLst>
                    <a:ext uri="{9D8B030D-6E8A-4147-A177-3AD203B41FA5}">
                      <a16:colId xmlns:a16="http://schemas.microsoft.com/office/drawing/2014/main" val="1580414408"/>
                    </a:ext>
                  </a:extLst>
                </a:gridCol>
                <a:gridCol w="2874994">
                  <a:extLst>
                    <a:ext uri="{9D8B030D-6E8A-4147-A177-3AD203B41FA5}">
                      <a16:colId xmlns:a16="http://schemas.microsoft.com/office/drawing/2014/main" val="143049828"/>
                    </a:ext>
                  </a:extLst>
                </a:gridCol>
              </a:tblGrid>
              <a:tr h="590710"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мероприятия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Предполагаемая дата проведения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9896004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Выставка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 Творчество и безопасность»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Январь-март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933099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Конкурс детских  мастер-классов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«Равный -равному»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 </a:t>
                      </a:r>
                      <a:r>
                        <a:rPr lang="ru-RU" sz="20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2026г.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655408"/>
                  </a:ext>
                </a:extLst>
              </a:tr>
              <a:tr h="87997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Проектно-исследовательская конференция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«Исследователи –Приангарья»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Начало апреля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789414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Соревнование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 Робототехника»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Февраль 1 декада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917350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Семейные игры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Дети + Родители 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Осенние каникулы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777733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Конкурс хореографических коллективов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 Праздник Танца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 апреля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680641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Конкурс театральных коллективов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 Моя Родина Сибирь»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963633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A04974-CF1E-4A3B-A598-E6189733A653}"/>
              </a:ext>
            </a:extLst>
          </p:cNvPr>
          <p:cNvSpPr/>
          <p:nvPr/>
        </p:nvSpPr>
        <p:spPr>
          <a:xfrm>
            <a:off x="3127419" y="385500"/>
            <a:ext cx="4356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ПЛАН МЕРОПРИЯТИЙ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10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104" y="14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Развития реализуется  через: </a:t>
            </a: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2063553" y="908720"/>
          <a:ext cx="792088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31504" y="5589245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Дичина Наталья Юрьевна – кандидат  педагогических наук, доцент, заместитель директора ГКУ  «Центр профилактики, реабилитации и  коррекции» г. Иркутск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6C9D3C7-B038-4065-8D38-BE3A2EEDC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42922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00" y="1092747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ВЕКТОРА РЕАЛИЗАЦИИ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CA623D4-B81A-4D54-93BC-85C0E41C7B18}"/>
              </a:ext>
            </a:extLst>
          </p:cNvPr>
          <p:cNvSpPr txBox="1"/>
          <p:nvPr/>
        </p:nvSpPr>
        <p:spPr>
          <a:xfrm>
            <a:off x="2175533" y="29496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001044A-DF2E-47FF-8DDA-4D9D0120ED51}"/>
              </a:ext>
            </a:extLst>
          </p:cNvPr>
          <p:cNvSpPr/>
          <p:nvPr/>
        </p:nvSpPr>
        <p:spPr>
          <a:xfrm>
            <a:off x="1056967" y="2488012"/>
            <a:ext cx="872121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1.М</a:t>
            </a:r>
            <a:r>
              <a:rPr lang="ru-RU" sz="2400" b="1" kern="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одернизация и внедрение нового типа дополнительных общеобразовательных программ ОДО, направленных на обеспечение доступности ДО</a:t>
            </a:r>
          </a:p>
          <a:p>
            <a:pPr>
              <a:defRPr/>
            </a:pPr>
            <a:endParaRPr lang="ru-RU" sz="2400" b="1" kern="1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kern="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внутрикорпоративной системы профессионального развития для формирования готовности педагогов к работе в ОДО </a:t>
            </a:r>
          </a:p>
          <a:p>
            <a:pPr>
              <a:defRPr/>
            </a:pP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Обеспечение безопасности взаимодействия субъектов в условиях открытого дополнительного образования </a:t>
            </a:r>
          </a:p>
          <a:p>
            <a:pPr>
              <a:defRPr/>
            </a:pPr>
            <a:endParaRPr lang="ru-RU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b="1" kern="1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2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40" y="1433586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91F010-7AA0-4864-9437-F99424D5B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165" y="1808454"/>
            <a:ext cx="5444200" cy="7498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F05D730-96E0-4B93-B5B9-552E791135A2}"/>
              </a:ext>
            </a:extLst>
          </p:cNvPr>
          <p:cNvSpPr txBox="1"/>
          <p:nvPr/>
        </p:nvSpPr>
        <p:spPr>
          <a:xfrm>
            <a:off x="918672" y="3196623"/>
            <a:ext cx="981973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Итоги реализации дополнительных общеразвивающих программ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Проблема обучающихся двойников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Важность корректного учета учебной деятельности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Составление и учёт данных социального паспорта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46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40" y="1433586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B8FF6D-AB0F-4374-98F4-B2562A20A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67177"/>
            <a:ext cx="11662659" cy="853514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28A0B792-5925-4F3C-8E30-B7A2F2E7B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754143"/>
              </p:ext>
            </p:extLst>
          </p:nvPr>
        </p:nvGraphicFramePr>
        <p:xfrm>
          <a:off x="1165123" y="2468733"/>
          <a:ext cx="9700137" cy="4192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7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3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3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3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29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1637"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  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    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27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Художественная направленность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50,92 %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27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Социально-гуманитарная направленность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17,27 %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27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Естественнонаучная направленность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16,9</a:t>
                      </a:r>
                      <a:r>
                        <a:rPr lang="ru-RU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90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Техническая направленность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11,2 %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27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Туристско-краеведческая направленность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28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40" y="1433586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C0D633D-5E31-43C6-9C06-09ECA9510383}"/>
              </a:ext>
            </a:extLst>
          </p:cNvPr>
          <p:cNvSpPr/>
          <p:nvPr/>
        </p:nvSpPr>
        <p:spPr>
          <a:xfrm>
            <a:off x="1429943" y="2726923"/>
            <a:ext cx="92380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</a:rPr>
              <a:t>Развитие кадрового потенциала как условие повышения качества дополнительного образования в рамках реализации Концепции развития ДОД до 2030 года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5950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 аттестации ПДО</a:t>
              </a: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FEFA61D-5BD3-42B3-9EF1-8A088244D1C6}"/>
              </a:ext>
            </a:extLst>
          </p:cNvPr>
          <p:cNvSpPr/>
          <p:nvPr/>
        </p:nvSpPr>
        <p:spPr>
          <a:xfrm>
            <a:off x="339809" y="1256700"/>
            <a:ext cx="6892413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педработников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 2024 уч. года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BDB595CC-5A0C-4C3A-BE64-EE985D2128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5872274"/>
              </p:ext>
            </p:extLst>
          </p:nvPr>
        </p:nvGraphicFramePr>
        <p:xfrm>
          <a:off x="481411" y="1769805"/>
          <a:ext cx="5978383" cy="2033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5345AAE-6BC5-40CA-A0A8-A0F6D54C2742}"/>
              </a:ext>
            </a:extLst>
          </p:cNvPr>
          <p:cNvSpPr/>
          <p:nvPr/>
        </p:nvSpPr>
        <p:spPr>
          <a:xfrm>
            <a:off x="-1312750" y="3803146"/>
            <a:ext cx="8544972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педработников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 2025 уч. года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D34A13EA-5CF8-4787-AB6D-9C78440FC2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927029"/>
              </p:ext>
            </p:extLst>
          </p:nvPr>
        </p:nvGraphicFramePr>
        <p:xfrm>
          <a:off x="850121" y="4385855"/>
          <a:ext cx="5801401" cy="2265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85B8E0F-507D-45BF-9EDC-A7AA2E302D5D}"/>
              </a:ext>
            </a:extLst>
          </p:cNvPr>
          <p:cNvSpPr txBox="1"/>
          <p:nvPr/>
        </p:nvSpPr>
        <p:spPr>
          <a:xfrm>
            <a:off x="7760841" y="2186310"/>
            <a:ext cx="37129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Аттестации!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Закрытость информации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по </a:t>
            </a:r>
            <a:r>
              <a:rPr lang="ru-RU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допсоглашению</a:t>
            </a:r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</a:t>
            </a:r>
            <a:r>
              <a:rPr lang="ru-RU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нпб</a:t>
            </a:r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D716F3-0964-485D-ABE1-5D877669E332}"/>
              </a:ext>
            </a:extLst>
          </p:cNvPr>
          <p:cNvSpPr txBox="1"/>
          <p:nvPr/>
        </p:nvSpPr>
        <p:spPr>
          <a:xfrm>
            <a:off x="7760841" y="4063066"/>
            <a:ext cx="4144298" cy="230832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Административеый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предоставления госуслуги «Аттестация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работников….» утверждён Приказом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Ирк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области № 55-2-мр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14.06.2025г.</a:t>
            </a:r>
          </a:p>
        </p:txBody>
      </p:sp>
    </p:spTree>
    <p:extLst>
      <p:ext uri="{BB962C8B-B14F-4D97-AF65-F5344CB8AC3E}">
        <p14:creationId xmlns:p14="http://schemas.microsoft.com/office/powerpoint/2010/main" val="320064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495" y="1227109"/>
            <a:ext cx="8510434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ПРОФЕССИОНАЛЬНОГО МАСТЕРСТВА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6AC3DFD-07C3-49B6-BE4E-6AFB335A6E9E}"/>
              </a:ext>
            </a:extLst>
          </p:cNvPr>
          <p:cNvGrpSpPr/>
          <p:nvPr/>
        </p:nvGrpSpPr>
        <p:grpSpPr>
          <a:xfrm>
            <a:off x="2175533" y="206927"/>
            <a:ext cx="6349035" cy="680109"/>
            <a:chOff x="396044" y="20184"/>
            <a:chExt cx="5776159" cy="472320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FB10BDC7-E154-449E-9DF9-713F24B0A52E}"/>
                </a:ext>
              </a:extLst>
            </p:cNvPr>
            <p:cNvSpPr/>
            <p:nvPr/>
          </p:nvSpPr>
          <p:spPr>
            <a:xfrm>
              <a:off x="396044" y="20184"/>
              <a:ext cx="5776159" cy="472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: скругленные углы 4">
              <a:extLst>
                <a:ext uri="{FF2B5EF4-FFF2-40B4-BE49-F238E27FC236}">
                  <a16:creationId xmlns:a16="http://schemas.microsoft.com/office/drawing/2014/main" id="{CEBE2DB3-B24D-4DA9-A53E-DD9282E67459}"/>
                </a:ext>
              </a:extLst>
            </p:cNvPr>
            <p:cNvSpPr txBox="1"/>
            <p:nvPr/>
          </p:nvSpPr>
          <p:spPr>
            <a:xfrm>
              <a:off x="419101" y="43241"/>
              <a:ext cx="5730045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73" tIns="0" rIns="209573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«Образование Нового качества» </a:t>
              </a:r>
            </a:p>
          </p:txBody>
        </p:sp>
      </p:grp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1088F7B2-B6C5-4FC1-9385-61B805DF9B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0703500"/>
              </p:ext>
            </p:extLst>
          </p:nvPr>
        </p:nvGraphicFramePr>
        <p:xfrm>
          <a:off x="427376" y="2566219"/>
          <a:ext cx="6887823" cy="408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3C7ECD37-181A-4446-96E2-6604A33978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138017"/>
              </p:ext>
            </p:extLst>
          </p:nvPr>
        </p:nvGraphicFramePr>
        <p:xfrm>
          <a:off x="8097479" y="2335298"/>
          <a:ext cx="339090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01289DF-8492-4DD6-B75C-0CECE5ED1823}"/>
              </a:ext>
            </a:extLst>
          </p:cNvPr>
          <p:cNvSpPr txBox="1"/>
          <p:nvPr/>
        </p:nvSpPr>
        <p:spPr>
          <a:xfrm>
            <a:off x="8673205" y="5473828"/>
            <a:ext cx="29900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Мотивация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Учёт при аттестации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Оформление документов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63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80AB9-8548-4613-9EC6-2AE7BB6E1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104" y="14"/>
            <a:ext cx="7886700" cy="112474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МЕТОДИЧЕСКИХ МЕРОПРИЯТИЙ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1504" y="5589245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95BA5DC-4D1A-4F3D-BCCE-1FF570757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0258832" y="170056"/>
            <a:ext cx="1696598" cy="1477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C20E4B33-9C68-48FC-9E68-DEFB68426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83563"/>
              </p:ext>
            </p:extLst>
          </p:nvPr>
        </p:nvGraphicFramePr>
        <p:xfrm>
          <a:off x="1096297" y="1299838"/>
          <a:ext cx="9571703" cy="5288745"/>
        </p:xfrm>
        <a:graphic>
          <a:graphicData uri="http://schemas.openxmlformats.org/drawingml/2006/table">
            <a:tbl>
              <a:tblPr firstRow="1" firstCol="1" bandRow="1"/>
              <a:tblGrid>
                <a:gridCol w="3363991">
                  <a:extLst>
                    <a:ext uri="{9D8B030D-6E8A-4147-A177-3AD203B41FA5}">
                      <a16:colId xmlns:a16="http://schemas.microsoft.com/office/drawing/2014/main" val="2513285582"/>
                    </a:ext>
                  </a:extLst>
                </a:gridCol>
                <a:gridCol w="3332718">
                  <a:extLst>
                    <a:ext uri="{9D8B030D-6E8A-4147-A177-3AD203B41FA5}">
                      <a16:colId xmlns:a16="http://schemas.microsoft.com/office/drawing/2014/main" val="2714535994"/>
                    </a:ext>
                  </a:extLst>
                </a:gridCol>
                <a:gridCol w="2874994">
                  <a:extLst>
                    <a:ext uri="{9D8B030D-6E8A-4147-A177-3AD203B41FA5}">
                      <a16:colId xmlns:a16="http://schemas.microsoft.com/office/drawing/2014/main" val="639821805"/>
                    </a:ext>
                  </a:extLst>
                </a:gridCol>
              </a:tblGrid>
              <a:tr h="351990"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мероприятия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Предполагаемая дата проведения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964711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Педагогические Чтения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«Большая</a:t>
                      </a:r>
                      <a:r>
                        <a:rPr lang="ru-RU" sz="1600" b="0" baseline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Педагогическая Игра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сентябре совместно с педсоветом</a:t>
                      </a:r>
                    </a:p>
                    <a:p>
                      <a:pPr marL="215900" algn="just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053590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Конкурс педагогических мастер-классов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«Моя образовательная программа как инновационный продукт» 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r>
                        <a:rPr lang="ru-RU" sz="16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2025г.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040131"/>
                  </a:ext>
                </a:extLst>
              </a:tr>
              <a:tr h="87997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324726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Обучающий семинар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Форма?</a:t>
                      </a:r>
                    </a:p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Тема?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Конец сентября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019106"/>
                  </a:ext>
                </a:extLst>
              </a:tr>
              <a:tr h="351990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Семинар-практикум «Радуга Творчества»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Представление опыта педагогов в рамках предметных направленностей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Начало декабря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893791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Методическая</a:t>
                      </a:r>
                      <a:r>
                        <a:rPr lang="ru-RU" sz="1600" b="1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Неделя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Презентация открытых занятий и мероприятий по использованию </a:t>
                      </a:r>
                      <a:r>
                        <a:rPr lang="ru-RU" sz="1600" b="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педтехнологий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интерактива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 обучении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март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383902"/>
                  </a:ext>
                </a:extLst>
              </a:tr>
              <a:tr h="527985"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Методическая</a:t>
                      </a:r>
                      <a:r>
                        <a:rPr lang="ru-RU" sz="16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конференция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l"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«Мастерство и Поиск»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май 2026</a:t>
                      </a:r>
                    </a:p>
                  </a:txBody>
                  <a:tcPr marL="65998" marR="659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1146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88227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682</Words>
  <Application>Microsoft Office PowerPoint</Application>
  <PresentationFormat>Широкоэкранный</PresentationFormat>
  <Paragraphs>157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1_Тема Office</vt:lpstr>
      <vt:lpstr>1_Office Theme</vt:lpstr>
      <vt:lpstr>Презентация PowerPoint</vt:lpstr>
      <vt:lpstr>Программа Развития реализуется  через: </vt:lpstr>
      <vt:lpstr>3 ВЕКТОРА РЕАЛИЗАЦИИ</vt:lpstr>
      <vt:lpstr> </vt:lpstr>
      <vt:lpstr> </vt:lpstr>
      <vt:lpstr>МЕТОДИЧЕСКАЯ ТЕМА: </vt:lpstr>
      <vt:lpstr>Презентация PowerPoint</vt:lpstr>
      <vt:lpstr>КОНКУРСЫ ПРОФЕССИОНАЛЬНОГО МАСТЕРСТВА </vt:lpstr>
      <vt:lpstr>ПЛАН МЕТОДИЧЕСКИХ МЕРОПРИЯТИЙ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NRG</dc:creator>
  <cp:lastModifiedBy>NRG</cp:lastModifiedBy>
  <cp:revision>21</cp:revision>
  <dcterms:created xsi:type="dcterms:W3CDTF">2025-05-27T01:59:17Z</dcterms:created>
  <dcterms:modified xsi:type="dcterms:W3CDTF">2025-05-30T02:09:36Z</dcterms:modified>
</cp:coreProperties>
</file>