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69" r:id="rId15"/>
    <p:sldId id="270" r:id="rId16"/>
    <p:sldId id="271" r:id="rId17"/>
    <p:sldId id="272" r:id="rId18"/>
    <p:sldId id="273" r:id="rId19"/>
    <p:sldId id="275" r:id="rId20"/>
    <p:sldId id="25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3D76240-B2C1-430B-8A33-2D423E2A0669}">
          <p14:sldIdLst>
            <p14:sldId id="256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74"/>
            <p14:sldId id="269"/>
            <p14:sldId id="270"/>
            <p14:sldId id="271"/>
            <p14:sldId id="272"/>
            <p14:sldId id="273"/>
            <p14:sldId id="275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4809D-D1AC-4200-BFFC-1E5BCBA16E7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97E5A-43CE-4DC5-A49B-6767152C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97E5A-43CE-4DC5-A49B-6767152CDA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2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97E5A-43CE-4DC5-A49B-6767152CDA5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6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97E5A-43CE-4DC5-A49B-6767152CDA5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5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97E5A-43CE-4DC5-A49B-6767152CDA5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5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6DDA-F6D1-4DEB-B6C8-17FA00D4A113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7BA5-2191-4360-AD13-5C4C398B2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8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05598-E6AD-4DF3-925F-858379069BBE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165E-2F5C-402D-995E-4F844A62C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3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342CC-B91B-492E-9323-5B0C8CA40A59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52E0-E9D9-43CF-AB77-86D0621EC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52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E5B7F-975E-4834-A790-1B1A1CA4133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E71B7-303C-46D6-9594-D792C8656B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7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C26B7-29EF-4DD4-AC1F-071BA0D318D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FF8FB-DDFF-47DF-B935-BFC11006CA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08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9A2FC-FFB6-4137-8AA8-BE1B506FFAD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8A48B-3ED3-4539-ADD4-4EEE20FB56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6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E94D5-63A9-46B3-8A13-C730DEC9181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33547-ECE4-40B8-9CD8-4086C732CF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9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67B43-715D-40F5-8238-6F19CE0C447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7E7B0-F697-4724-B2FD-96E6D24ED9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62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9D67E-9CE5-4509-9669-6284021850F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1B03F-D12C-432D-8250-6B14F3676A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39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6B636-ED9F-4C8D-8D5C-F00D9DDA8DD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EAEF2-9CAC-4DB5-B6AC-15872F7672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75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E9FB6-8655-4820-8959-0245A72A147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92029-229B-4A19-B940-6EF8AD8D57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6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6B18-2F1D-4E9D-973B-69EF66B6D067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ADA4-4178-401F-B6D0-D9873FDD5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255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A6504-B798-49DA-9EBD-1756D04BB87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B927D-1807-4629-B06C-9793CAA3F4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6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E4C8-E9C4-447F-9A1C-85C0820237A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CF741-2E90-4505-AF1D-34817452B0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81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822EF-51A5-4AEF-9C3D-5EC4083CF4D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A1880-6343-4695-9EAF-2887C70313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3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2EE7E-FDAD-47FC-86F7-8932E7E3F7F5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D766F-EF1A-427A-850C-D62FE1B52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05737"/>
      </p:ext>
    </p:extLst>
  </p:cSld>
  <p:clrMapOvr>
    <a:masterClrMapping/>
  </p:clrMapOvr>
  <p:transition spd="med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5F1CB-4886-406E-9C7C-73C04B497423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6D090-2DB3-44D5-91F2-11747CAED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22758"/>
      </p:ext>
    </p:extLst>
  </p:cSld>
  <p:clrMapOvr>
    <a:masterClrMapping/>
  </p:clrMapOvr>
  <p:transition spd="med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DC9C-12FF-4388-B73A-E964FF219D9B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028C-013F-4F52-B64C-6CF3BA318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51713"/>
      </p:ext>
    </p:extLst>
  </p:cSld>
  <p:clrMapOvr>
    <a:masterClrMapping/>
  </p:clrMapOvr>
  <p:transition spd="med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73B39-6488-4681-94F2-0B9407FFD047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7CF6-8295-4BD4-A3B5-7134A410A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30609"/>
      </p:ext>
    </p:extLst>
  </p:cSld>
  <p:clrMapOvr>
    <a:masterClrMapping/>
  </p:clrMapOvr>
  <p:transition spd="med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7C52-1B4E-4B0D-B7B9-4DA2269D5803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B728-4531-427D-895B-DEE2CB449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76031"/>
      </p:ext>
    </p:extLst>
  </p:cSld>
  <p:clrMapOvr>
    <a:masterClrMapping/>
  </p:clrMapOvr>
  <p:transition spd="med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7CBA3-3DB2-4356-A87E-61DA1786C1DC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8185-030A-42C1-A748-A1A8F920E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4089"/>
      </p:ext>
    </p:extLst>
  </p:cSld>
  <p:clrMapOvr>
    <a:masterClrMapping/>
  </p:clrMapOvr>
  <p:transition spd="med" advTm="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DB868-A627-4731-8F28-66E88601591F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C7F3-A530-4A35-BB5D-7A74C63BB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11611"/>
      </p:ext>
    </p:extLst>
  </p:cSld>
  <p:clrMapOvr>
    <a:masterClrMapping/>
  </p:clrMapOvr>
  <p:transition spd="med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98D3-A160-45E6-B550-E0A2B6CFE72F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BBDB7-327B-47D5-9C36-783BA73C9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12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08AC-8F0B-44E7-887C-5F26FDB35B1C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5E8B2-F641-4156-93AA-16427E8E5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91861"/>
      </p:ext>
    </p:extLst>
  </p:cSld>
  <p:clrMapOvr>
    <a:masterClrMapping/>
  </p:clrMapOvr>
  <p:transition spd="med" advTm="5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38C1-E8BB-4877-8122-CA6C9B79D479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8CF5A-A0FB-4CB6-BC97-434FAC6DE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58476"/>
      </p:ext>
    </p:extLst>
  </p:cSld>
  <p:clrMapOvr>
    <a:masterClrMapping/>
  </p:clrMapOvr>
  <p:transition spd="med" advTm="5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4FCA-2356-487B-B6A5-21BDBE77E560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E6C9-0EDD-42AB-B1EB-BA76554CB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13541"/>
      </p:ext>
    </p:extLst>
  </p:cSld>
  <p:clrMapOvr>
    <a:masterClrMapping/>
  </p:clrMapOvr>
  <p:transition spd="med" advTm="5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964F-FFFF-4C16-8451-741D366AB1BF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5CAB-13DE-49EB-BE70-FFB2CC4F0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94888"/>
      </p:ext>
    </p:extLst>
  </p:cSld>
  <p:clrMapOvr>
    <a:masterClrMapping/>
  </p:clrMapOvr>
  <p:transition spd="med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97CB5-A080-46D3-8AC5-FD92CDBEA6CB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1B1E-3EB6-4400-8896-93BB08F7C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4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5B720-3F5E-4C5F-8893-6174CAC1247E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97C9-FF8C-4D11-8B18-07A727D45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E168-377B-4D89-8A87-29B7EB1283D6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3F4B-574B-4F3A-8ABF-E24C37534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9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41771-2D80-4393-BCAE-ADF265268F49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F3EA2-FBC0-4147-9E39-1110524B8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4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5E43E-4006-4E80-B007-87CC21C2673D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95FF8-2C68-4BB0-BB50-34B849AB9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6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E17B-8D61-4532-BF9D-2F91E5C0E679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50894-6CCF-46BE-89FE-F56BDA2AA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5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CDEDB9-A713-47C3-BF6B-1712B6DDF4A6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3BF50-016D-47F9-8FED-64FA80C87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b="-23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A182519C-9B57-4937-B5EC-2D873BE75785}" type="datetimeFigureOut">
              <a:rPr lang="ru-RU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16.03.2022</a:t>
            </a:fld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E045B29-46FC-4FFD-89AC-517C520F0A15}" type="slidenum">
              <a:rPr lang="ru-RU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49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86EF79D-3EBB-43EE-BFFD-93F1BB75D7A2}" type="datetimeFigureOut">
              <a:rPr lang="ru-RU">
                <a:cs typeface="+mn-cs"/>
              </a:rPr>
              <a:pPr>
                <a:defRPr/>
              </a:pPr>
              <a:t>16.03.2022</a:t>
            </a:fld>
            <a:endParaRPr lang="ru-RU"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D1BDA5F-4B32-428F-9CE0-CE16DCDC83A8}" type="slidenum">
              <a:rPr lang="ru-RU">
                <a:cs typeface="+mn-cs"/>
              </a:rPr>
              <a:pPr>
                <a:defRPr/>
              </a:pPr>
              <a:t>‹#›</a:t>
            </a:fld>
            <a:endParaRPr 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46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987824" y="908720"/>
            <a:ext cx="5184576" cy="1470025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 МИНИСТЕРСТВА ПРОСВЕЩЕНИЯ РФ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2060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от 09 ноября 2018 </a:t>
            </a:r>
            <a:r>
              <a:rPr lang="ru-RU" dirty="0">
                <a:latin typeface="Arial Black" pitchFamily="34" charset="0"/>
              </a:rPr>
              <a:t>г. </a:t>
            </a:r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N 196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971" y="3068960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ОБ УТВЕРЖДЕНИИ ПОРЯДКА</a:t>
            </a:r>
          </a:p>
          <a:p>
            <a:pPr algn="ctr"/>
            <a:r>
              <a:rPr lang="ru-RU" sz="2400" dirty="0">
                <a:latin typeface="Arial Black" pitchFamily="34" charset="0"/>
              </a:rPr>
              <a:t>ОРГАНИЗАЦИИ И ОСУЩЕСТВЛЕНИЯ</a:t>
            </a:r>
          </a:p>
          <a:p>
            <a:pPr algn="ctr"/>
            <a:r>
              <a:rPr lang="ru-RU" sz="2400" dirty="0">
                <a:latin typeface="Arial Black" pitchFamily="34" charset="0"/>
              </a:rPr>
              <a:t>ОБРАЗОВАТЕЛЬНОЙ ДЕЯТЕЛЬНОСТИ</a:t>
            </a:r>
          </a:p>
          <a:p>
            <a:pPr algn="ctr"/>
            <a:r>
              <a:rPr lang="ru-RU" sz="2400" dirty="0">
                <a:latin typeface="Arial Black" pitchFamily="34" charset="0"/>
              </a:rPr>
              <a:t>ПО ДОПОЛНИТЕЛЬНЫМ ОБЩЕОБРАЗОВАТЕЛЬНЫМ ПРОГРАММАМ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5621" y="6211669"/>
            <a:ext cx="297837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«Дом Детского Творчества»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9694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443841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Расписание занятий объединения составляется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создания наиболее благоприятного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режима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труда и отдыха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 организацией,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осуществляющей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образовательную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деятельность,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представлению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педагогических работников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учетом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пожеланий обучающихся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учащихся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возрастных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особенностей учащихся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12" y="3140968"/>
            <a:ext cx="8464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реализации дополнительных общеобразовательных программ организации,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осуществляющие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образовательную деятельность,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организовывать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проводить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массовые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создавать необходимые условия для совместного труда и (или) отдыха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4437112"/>
            <a:ext cx="8496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работе объединений при наличии условий и согласия руководителя объединения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 участвовать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 с несовершеннолетними учащимися их родители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законные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представители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включения в основной состав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12" y="5517232"/>
            <a:ext cx="8496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реализации ДОП могут предусматриваться как аудиторные так и внеаудиторные  занятия, которые проводятся по группам или индивидуально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8181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9694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443841"/>
            <a:ext cx="842493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 по реализации ДОП осуществляется лицами, имеющими среднее профессиональное или высшее образование(в том числе по направлениям соответствующим направлениям ДОП) и отвечающим квалификационным требованиям, указанным в ЕКСД и/или профессиональным стандартам.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12" y="4293096"/>
            <a:ext cx="8496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определяют формы аудиторных занятий, формы, порядок и периодичность проведения промежуточной аттестации обучающихся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54802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712879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9486" y="1412776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учащихся с ограниченными возможностями здоровья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детей-инвалидов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организуют образовательный процесс по дополнительным общеобразовательным программам с учетом особенностей психофизического развития, указанных категорий учащихся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025" y="323707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создать специальные условия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без которых невозможно или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атруднено освоение дополнительных общеобразовательных программ указанными категориями учащихся в соответствии с заключением ПМПК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8" descr="&amp;Kcy;&amp;acy;&amp;rcy;&amp;tcy;&amp;icy;&amp;ncy;&amp;kcy;&amp;icy; &amp;pcy;&amp;ocy; &amp;zcy;&amp;acy;&amp;pcy;&amp;rcy;&amp;ocy;&amp;scy;&amp;ucy; &amp;kcy;&amp;acy;&amp;rcy;&amp;tcy;&amp;icy;&amp;ncy;&amp;kcy;&amp;icy; &amp;lcy;&amp;ocy;&amp;gcy;&amp;ocy;&amp;tcy;&amp;icy;&amp;pcy;&amp;ycy; &amp;dcy;&amp;iecy;&amp;tcy;&amp;icy;-&amp;icy;&amp;ncy;&amp;vcy;&amp;acy;&amp;lcy;&amp;icy;&amp;dcy;&amp;y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4055"/>
            <a:ext cx="1015008" cy="101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20013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698477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628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Специальные условия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372" y="2276872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специальных образовательных программ, методов обучения и воспитания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Специальных учебников, учебных пособий, дидактических материалов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Специальных технических средств обучения,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услуг ассистента (помощника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групповых и индивидуальных коррекционных занятий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доступа в здания организаций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условия, без которых невозможно или затруднено освоение образовательных программ учащимися с ОВЗ и детьми-инвалидами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обучения по ДОП могут быть увеличены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8" descr="&amp;Kcy;&amp;acy;&amp;rcy;&amp;tcy;&amp;icy;&amp;ncy;&amp;kcy;&amp;icy; &amp;pcy;&amp;ocy; &amp;zcy;&amp;acy;&amp;pcy;&amp;rcy;&amp;ocy;&amp;scy;&amp;ucy; &amp;kcy;&amp;acy;&amp;rcy;&amp;tcy;&amp;icy;&amp;ncy;&amp;kcy;&amp;icy; &amp;lcy;&amp;ocy;&amp;gcy;&amp;ocy;&amp;tcy;&amp;icy;&amp;pcy;&amp;ycy; &amp;dcy;&amp;iecy;&amp;tcy;&amp;icy;-&amp;icy;&amp;ncy;&amp;vcy;&amp;acy;&amp;lcy;&amp;icy;&amp;dcy;&amp;y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4055"/>
            <a:ext cx="1015008" cy="101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7393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204" y="1700808"/>
            <a:ext cx="84682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целях доступности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учащимися 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ОВЗ и детьми-инвалидами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осуществляющие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образовательную деятельность, обеспечивают условия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для учащихся с ограниченными возможностями здоровья по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зрению;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б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для учащихся с ограниченными возможностями здоровья по слуху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для учащихся, имеющих нарушения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опорно-двигательного 	аппарата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705678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&amp;Kcy;&amp;acy;&amp;rcy;&amp;tcy;&amp;icy;&amp;ncy;&amp;kcy;&amp;icy; &amp;pcy;&amp;ocy; &amp;zcy;&amp;acy;&amp;pcy;&amp;rcy;&amp;ocy;&amp;scy;&amp;ucy; &amp;kcy;&amp;acy;&amp;rcy;&amp;tcy;&amp;icy;&amp;ncy;&amp;kcy;&amp;icy; &amp;lcy;&amp;ocy;&amp;gcy;&amp;ocy;&amp;tcy;&amp;icy;&amp;pcy;&amp;ycy; &amp;dcy;&amp;iecy;&amp;tcy;&amp;icy;-&amp;icy;&amp;ncy;&amp;vcy;&amp;acy;&amp;lcy;&amp;icy;&amp;dcy;&amp;y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4055"/>
            <a:ext cx="1015008" cy="101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762692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712879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556792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Численный состав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объединения может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уменьшен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обучающихся в учебной группе и устанавливается до 15 человек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780928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объединениях с учащимися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ОВЗ , детьми- инвалидами могут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организованы как совместно с другими учащимися, так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отдельных классах, группах или в отдельных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организациях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проводиться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 организации, осуществляющей образовательную деятельность, так и по месту жительства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бесплатно специальные учебники, учебные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пособия, иная учебная литература, а также услуги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сурдопереводчиков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тифлосурдопереводчиков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8" descr="&amp;Kcy;&amp;acy;&amp;rcy;&amp;tcy;&amp;icy;&amp;ncy;&amp;kcy;&amp;icy; &amp;pcy;&amp;ocy; &amp;zcy;&amp;acy;&amp;pcy;&amp;rcy;&amp;ocy;&amp;scy;&amp;ucy; &amp;kcy;&amp;acy;&amp;rcy;&amp;tcy;&amp;icy;&amp;ncy;&amp;kcy;&amp;icy; &amp;lcy;&amp;ocy;&amp;gcy;&amp;ocy;&amp;tcy;&amp;icy;&amp;pcy;&amp;ycy; &amp;dcy;&amp;iecy;&amp;tcy;&amp;icy;-&amp;icy;&amp;ncy;&amp;vcy;&amp;acy;&amp;lcy;&amp;icy;&amp;dcy;&amp;y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4055"/>
            <a:ext cx="1015008" cy="101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88385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9694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7254" y="131906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дополнительного образования и условия организации обучения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воспитания учащихся с ОВЗ, детей- инвалидов определяются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адаптированной образовательной программой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по дополнительным общеобразовательным программам учащихся с ОВЗ, детей- инвалидов осуществляется организацией, с учетом особенностей психофизического развития, индивидуальных возможностей и состояния здоровья таких учащихся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учащихся с ОВЗ по дополнительным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бщеобразовательным программам может осуществляться 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основе дополнительных общеобразовательных программ, адаптированных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необходимости для обучения указанных учащихся с привлечением специалистов в области коррекционной педагогики, а также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педагогическими работниками, прошедшими соответствующую переподготовку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88" y="5301208"/>
            <a:ext cx="1600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538691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9694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092" y="204207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 могут на договорной основе оказывать услуги по реализации ДОП, организации досуговой деятельности обучающихся педагогическим коллективам других ОО, молодёжным и детским общественным объединениям и организация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88" y="5301208"/>
            <a:ext cx="1600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427614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3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81537"/>
          </a:xfrm>
        </p:spPr>
        <p:txBody>
          <a:bodyPr/>
          <a:lstStyle/>
          <a:p>
            <a:pPr lvl="1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1 Утвердить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прилагаемый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Порядок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организации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и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осуществления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образовательной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деятельности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по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дополнительным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общеобразовательным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программам.</a:t>
            </a:r>
          </a:p>
          <a:p>
            <a:pPr lvl="1" algn="just">
              <a:lnSpc>
                <a:spcPct val="115000"/>
              </a:lnSpc>
              <a:buFont typeface="Wingdings" pitchFamily="2" charset="2"/>
              <a:buChar char="§"/>
            </a:pPr>
            <a:endParaRPr lang="ru-RU" sz="1800" b="1" dirty="0" smtClean="0">
              <a:solidFill>
                <a:srgbClr val="376092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lvl="1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2. Признать утратившим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силу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приказ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Министерства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образования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и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науки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Российской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Федерации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от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29 августа 2013г.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N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1008 "Об 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утверждении </a:t>
            </a: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Порядка организации </a:t>
            </a:r>
            <a:r>
              <a:rPr lang="ru-RU" sz="1800" b="1" dirty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и осуществления образовательной деятельности по дополнительным общеобразовательным программам.</a:t>
            </a:r>
          </a:p>
          <a:p>
            <a:pPr lvl="1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».</a:t>
            </a:r>
          </a:p>
          <a:p>
            <a:pPr>
              <a:buFont typeface="Wingdings 2" pitchFamily="18" charset="2"/>
              <a:buNone/>
            </a:pPr>
            <a:endParaRPr lang="ru-RU" altLang="ru-RU" sz="4800" dirty="0" smtClean="0"/>
          </a:p>
          <a:p>
            <a:pPr algn="r">
              <a:buFont typeface="Wingdings 2" pitchFamily="18" charset="2"/>
              <a:buNone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Министр</a:t>
            </a:r>
          </a:p>
          <a:p>
            <a:pPr algn="r">
              <a:buFont typeface="Wingdings 2" pitchFamily="18" charset="2"/>
              <a:buNone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О.Ю. Васильева</a:t>
            </a:r>
          </a:p>
          <a:p>
            <a:pPr algn="ctr">
              <a:buFont typeface="Wingdings 2" pitchFamily="18" charset="2"/>
              <a:buNone/>
            </a:pPr>
            <a:endParaRPr lang="ru-RU" altLang="ru-RU" dirty="0" smtClean="0"/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907704" y="704792"/>
            <a:ext cx="6426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17375E"/>
                </a:solidFill>
                <a:latin typeface="Arial Black" pitchFamily="34" charset="0"/>
                <a:cs typeface="Tahoma" pitchFamily="34" charset="0"/>
              </a:rPr>
              <a:t>ОСНОВНЫЕ ПОЛОЖЕНИЯ ПРИКАЗА</a:t>
            </a:r>
            <a:endParaRPr lang="ru-RU" sz="2400" b="1" dirty="0">
              <a:solidFill>
                <a:srgbClr val="17375E"/>
              </a:solidFill>
              <a:latin typeface="Arial Black" pitchFamily="34" charset="0"/>
              <a:cs typeface="Tahoma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152"/>
            <a:ext cx="1965019" cy="135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854152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786210"/>
          </a:xfrm>
        </p:spPr>
        <p:txBody>
          <a:bodyPr/>
          <a:lstStyle/>
          <a:p>
            <a:r>
              <a:rPr lang="ru-RU" sz="1600" dirty="0" smtClean="0">
                <a:latin typeface="Arial Black" pitchFamily="34" charset="0"/>
              </a:rPr>
              <a:t>ПОРЯДОК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ОРГАНИЗАЦИИ И ОСУЩЕСТВЛЕНИЯ ОБРАЗОВАТЕЛЬНОЙ ДЕЯТЕЛЬНОСТИ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ПО ДОПОЛНИТЕЛЬНЫМ ОБЩЕОБРАЗОВАТЕЛЬНЫМ ПРОГРАММАМ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5040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регулирует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66071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организацию и осуществление образовательной деятельности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дополнительным общеобразовательным программам,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том числе особенности образовательной деятельности для обучающихся с ОВЗ, детей-инвалидов и инвалидов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861048"/>
            <a:ext cx="2268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обязателен для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4509120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организаций, осуществляющих образовательную деятельность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реализующих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общеобразовательные программы (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дополнительные общеразвивающие программы и дополнительные предпрофессиональные программы)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&amp;Kcy;&amp;acy;&amp;rcy;&amp;tcy;&amp;icy;&amp;ncy;&amp;kcy;&amp;icy; &amp;pcy;&amp;ocy; &amp;zcy;&amp;acy;&amp;pcy;&amp;rcy;&amp;ocy;&amp;scy;&amp;ucy; &amp;kcy;&amp;acy;&amp;rcy;&amp;tcy;&amp;icy;&amp;ncy;&amp;kcy;&amp;icy; &amp;ncy;&amp;ocy;&amp;rcy;&amp;mcy;&amp;acy;&amp;tcy;&amp;icy;&amp;vcy;&amp;ncy;&amp;ycy;&amp;jcy; &amp;dcy;&amp;ocy;&amp;kcy;&amp;ucy;&amp;mcy;&amp;iecy;&amp;ncy;&amp;t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1879898" cy="171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2476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</a:rPr>
              <a:t>Образовательная деятельность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</a:rPr>
              <a:t>по дополнительным общеобразовательным программам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</a:rPr>
              <a:t>должна быть направлена на</a:t>
            </a:r>
          </a:p>
          <a:p>
            <a:pPr algn="ctr"/>
            <a:r>
              <a:rPr lang="ru-RU" dirty="0" smtClean="0">
                <a:effectLst/>
                <a:latin typeface="Arial"/>
              </a:rPr>
              <a:t>:</a:t>
            </a:r>
            <a:endParaRPr lang="ru-RU" dirty="0">
              <a:effectLst/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7281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 развитие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творческих способностей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удовлетворение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индивидуальных потребностей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 в интеллектуальном,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художественно-эстетическом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нравственном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интеллектуальном развитии, а также в занятиях физической культурой и спортом;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 здорового и безопасного образа жизни, укрепление здоровья учащихся;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духовно-нравственного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гражданско-патриотического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военно-патриотического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трудового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развитие и поддержку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талантливых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также лиц, проявивших выдающиеся способности;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профессиональную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ориентацию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личностного развития, профессионального самоопределения и творческого труда обучающихся.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социализацию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адаптацию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учащихся к жизни в обществе;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общей культуры учащихся;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удовлетворение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иных образовательных потребностей и интересов учащихся, не противоречащих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законодательству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Федерации, осуществляемых за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пределами ФГОС и ФГТ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18325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9694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556792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дополнительных общеразвивающих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бучения по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ним определяются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образовательной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программой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разработанной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утвержденной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организацией, осуществляющей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образовательную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общеразвивающие программы формируются с учётом пункта 9 статьи 2 Федерального закона об образовании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3668" y="342900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Организации, осуществляющие образовательную деятельность, реализуют дополнительные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течение всего календарного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года,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включая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каникулярное время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35492"/>
            <a:ext cx="1691680" cy="165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2513" y="4678196"/>
            <a:ext cx="65609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по индивидуальному учебному плану,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 ускоренное обучение осуществляется в порядке,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установленном локальным нормативным актом ОО.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30514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Занятия в объединениях могут проводиться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по дополнительным общеобразовательным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программам различной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направленности: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6482" y="1916832"/>
            <a:ext cx="48056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технической,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естественнонаучной,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физкультурно-спортивной,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художественной,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туристско-краеведческой,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социально-гуманитарной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596996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7904" y="1844824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в объединениях могут проводиться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группам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 составом объединения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Допускается  сочетание различных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получения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и  форм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обучения.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9694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7904" y="422108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учащихся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объединении, их возрастные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категории, 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 учебных занятий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зависят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направленности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общеобразовательных программ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определяются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локальным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нормативным актом организации,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осуществляющей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образовательную деятельность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904" y="587727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Каждый учащийся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 заниматься в нескольких объединениях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менять их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168042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2880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реализации дополнительных общеобразовательных программ используются различные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том числе,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дистанционные образовательные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технологии,  электронное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9694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4541" y="2708920"/>
            <a:ext cx="75258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реализации дополнительных общеобразовательных программ организацией,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осуществляющей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образовательную деятельность, может применяться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деятельности, основанная на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модульном принципе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представления содержания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 и построения учебных планов, использование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соответствующих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образовательных технологий.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97152"/>
            <a:ext cx="81739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при реализации дополнительных общеобразовательных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Программ, методов и средств обучения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воспитания, образовательных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технологий,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наносящих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вред физическому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психическому здоровью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запрещается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7500292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9694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55679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Организации, осуществляющие образовательную деятельность,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ежегодно обновляют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дополнительные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общеобразовательные программы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учетом развития науки, техники,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культуры, экономики, технологий и социальной сферы.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717032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может быть получено на иностранном языке в соответствии с ДОП в соответствии с локальным нормативным актом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24746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305</TotalTime>
  <Words>1057</Words>
  <Application>Microsoft Office PowerPoint</Application>
  <PresentationFormat>Экран (4:3)</PresentationFormat>
  <Paragraphs>129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Шаблон5</vt:lpstr>
      <vt:lpstr>Оформление по умолчанию</vt:lpstr>
      <vt:lpstr>1_Тема Office</vt:lpstr>
      <vt:lpstr>ПРИКАЗ МИНИСТЕРСТВА ПРОСВЕЩЕНИЯ РФ </vt:lpstr>
      <vt:lpstr>Презентация PowerPoint</vt:lpstr>
      <vt:lpstr>ПОРЯДОК ОРГАНИЗАЦИИ И ОСУЩЕСТВЛЕНИЯ ОБРАЗОВАТЕЛЬНОЙ ДЕЯТЕЛЬНОСТИ ПО ДОПОЛНИТЕЛЬНЫМ ОБЩЕОБРАЗОВАТЕЛЬНЫМ ПРОГРАММАМ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ПРИКАЗ МИНИСТЕРСТВА ОБРАЗОВАНИЯ И НАУКИ РОССИЙСКОЙ ФЕДЕРАЦИИ</dc:title>
  <dc:creator>пользователь</dc:creator>
  <cp:lastModifiedBy>Admin</cp:lastModifiedBy>
  <cp:revision>28</cp:revision>
  <dcterms:created xsi:type="dcterms:W3CDTF">2016-10-13T17:12:55Z</dcterms:created>
  <dcterms:modified xsi:type="dcterms:W3CDTF">2022-03-16T08:33:19Z</dcterms:modified>
</cp:coreProperties>
</file>